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2" r:id="rId1"/>
  </p:sldMasterIdLst>
  <p:notesMasterIdLst>
    <p:notesMasterId r:id="rId67"/>
  </p:notesMasterIdLst>
  <p:handoutMasterIdLst>
    <p:handoutMasterId r:id="rId68"/>
  </p:handoutMasterIdLst>
  <p:sldIdLst>
    <p:sldId id="320" r:id="rId2"/>
    <p:sldId id="325" r:id="rId3"/>
    <p:sldId id="340" r:id="rId4"/>
    <p:sldId id="343" r:id="rId5"/>
    <p:sldId id="341" r:id="rId6"/>
    <p:sldId id="342" r:id="rId7"/>
    <p:sldId id="333" r:id="rId8"/>
    <p:sldId id="335" r:id="rId9"/>
    <p:sldId id="336" r:id="rId10"/>
    <p:sldId id="363" r:id="rId11"/>
    <p:sldId id="337" r:id="rId12"/>
    <p:sldId id="338" r:id="rId13"/>
    <p:sldId id="326" r:id="rId14"/>
    <p:sldId id="257" r:id="rId15"/>
    <p:sldId id="258" r:id="rId16"/>
    <p:sldId id="259" r:id="rId17"/>
    <p:sldId id="327" r:id="rId18"/>
    <p:sldId id="328" r:id="rId19"/>
    <p:sldId id="262" r:id="rId20"/>
    <p:sldId id="286" r:id="rId21"/>
    <p:sldId id="263" r:id="rId22"/>
    <p:sldId id="362" r:id="rId23"/>
    <p:sldId id="346" r:id="rId24"/>
    <p:sldId id="364" r:id="rId25"/>
    <p:sldId id="260" r:id="rId26"/>
    <p:sldId id="261" r:id="rId27"/>
    <p:sldId id="348" r:id="rId28"/>
    <p:sldId id="347" r:id="rId29"/>
    <p:sldId id="334" r:id="rId30"/>
    <p:sldId id="358" r:id="rId31"/>
    <p:sldId id="353" r:id="rId32"/>
    <p:sldId id="354" r:id="rId33"/>
    <p:sldId id="355" r:id="rId34"/>
    <p:sldId id="356" r:id="rId35"/>
    <p:sldId id="357" r:id="rId36"/>
    <p:sldId id="344" r:id="rId37"/>
    <p:sldId id="285" r:id="rId38"/>
    <p:sldId id="345" r:id="rId39"/>
    <p:sldId id="264" r:id="rId40"/>
    <p:sldId id="265" r:id="rId41"/>
    <p:sldId id="266" r:id="rId42"/>
    <p:sldId id="267" r:id="rId43"/>
    <p:sldId id="332" r:id="rId44"/>
    <p:sldId id="268" r:id="rId45"/>
    <p:sldId id="269" r:id="rId46"/>
    <p:sldId id="270" r:id="rId47"/>
    <p:sldId id="271" r:id="rId48"/>
    <p:sldId id="287" r:id="rId49"/>
    <p:sldId id="361" r:id="rId50"/>
    <p:sldId id="359" r:id="rId51"/>
    <p:sldId id="360" r:id="rId52"/>
    <p:sldId id="273" r:id="rId53"/>
    <p:sldId id="274" r:id="rId54"/>
    <p:sldId id="339" r:id="rId55"/>
    <p:sldId id="352" r:id="rId56"/>
    <p:sldId id="283" r:id="rId57"/>
    <p:sldId id="284" r:id="rId58"/>
    <p:sldId id="275" r:id="rId59"/>
    <p:sldId id="276" r:id="rId60"/>
    <p:sldId id="277" r:id="rId61"/>
    <p:sldId id="278" r:id="rId62"/>
    <p:sldId id="279" r:id="rId63"/>
    <p:sldId id="329" r:id="rId64"/>
    <p:sldId id="322" r:id="rId65"/>
    <p:sldId id="323" r:id="rId66"/>
  </p:sldIdLst>
  <p:sldSz cx="9144000" cy="5943600"/>
  <p:notesSz cx="7010400" cy="9296400"/>
  <p:custShowLst>
    <p:custShow name="Custom Show 1" id="0">
      <p:sldLst/>
    </p:custShow>
  </p:custShowLst>
  <p:defaultTextStyle>
    <a:defPPr>
      <a:defRPr lang="en-US"/>
    </a:defPPr>
    <a:lvl1pPr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1pPr>
    <a:lvl2pPr marL="4572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2pPr>
    <a:lvl3pPr marL="9144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3pPr>
    <a:lvl4pPr marL="13716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4pPr>
    <a:lvl5pPr marL="18288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912"/>
    <a:srgbClr val="F0BE40"/>
    <a:srgbClr val="F5EC3B"/>
    <a:srgbClr val="F4943C"/>
    <a:srgbClr val="EBAC0D"/>
    <a:srgbClr val="FF0000"/>
    <a:srgbClr val="00CC00"/>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94683" autoAdjust="0"/>
  </p:normalViewPr>
  <p:slideViewPr>
    <p:cSldViewPr>
      <p:cViewPr>
        <p:scale>
          <a:sx n="66" d="100"/>
          <a:sy n="66" d="100"/>
        </p:scale>
        <p:origin x="-636" y="-378"/>
      </p:cViewPr>
      <p:guideLst>
        <p:guide orient="horz" pos="1872"/>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1476"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647" tIns="46324" rIns="92647" bIns="46324" numCol="1" anchor="t" anchorCtr="0" compatLnSpc="1">
            <a:prstTxWarp prst="textNoShape">
              <a:avLst/>
            </a:prstTxWarp>
          </a:bodyPr>
          <a:lstStyle>
            <a:lvl1pPr defTabSz="927100">
              <a:defRPr sz="1200">
                <a:effectLst/>
                <a:latin typeface="Times New Roman" pitchFamily="18" charset="0"/>
              </a:defRPr>
            </a:lvl1pPr>
          </a:lstStyle>
          <a:p>
            <a:pPr>
              <a:defRPr/>
            </a:pPr>
            <a:endParaRPr lang="en-US"/>
          </a:p>
        </p:txBody>
      </p:sp>
      <p:sp>
        <p:nvSpPr>
          <p:cNvPr id="3072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647" tIns="46324" rIns="92647" bIns="46324" numCol="1" anchor="t" anchorCtr="0" compatLnSpc="1">
            <a:prstTxWarp prst="textNoShape">
              <a:avLst/>
            </a:prstTxWarp>
          </a:bodyPr>
          <a:lstStyle>
            <a:lvl1pPr algn="r" defTabSz="927100">
              <a:defRPr sz="1200">
                <a:effectLst/>
                <a:latin typeface="Times New Roman" pitchFamily="18" charset="0"/>
              </a:defRPr>
            </a:lvl1pPr>
          </a:lstStyle>
          <a:p>
            <a:pPr>
              <a:defRPr/>
            </a:pPr>
            <a:endParaRPr lang="en-US"/>
          </a:p>
        </p:txBody>
      </p:sp>
      <p:sp>
        <p:nvSpPr>
          <p:cNvPr id="3072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647" tIns="46324" rIns="92647" bIns="46324" numCol="1" anchor="b" anchorCtr="0" compatLnSpc="1">
            <a:prstTxWarp prst="textNoShape">
              <a:avLst/>
            </a:prstTxWarp>
          </a:bodyPr>
          <a:lstStyle>
            <a:lvl1pPr defTabSz="927100">
              <a:defRPr sz="1200">
                <a:effectLst/>
                <a:latin typeface="Times New Roman" pitchFamily="18" charset="0"/>
              </a:defRPr>
            </a:lvl1pPr>
          </a:lstStyle>
          <a:p>
            <a:pPr>
              <a:defRPr/>
            </a:pPr>
            <a:endParaRPr lang="en-US"/>
          </a:p>
        </p:txBody>
      </p:sp>
      <p:sp>
        <p:nvSpPr>
          <p:cNvPr id="3072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647" tIns="46324" rIns="92647" bIns="46324" numCol="1" anchor="b" anchorCtr="0" compatLnSpc="1">
            <a:prstTxWarp prst="textNoShape">
              <a:avLst/>
            </a:prstTxWarp>
          </a:bodyPr>
          <a:lstStyle>
            <a:lvl1pPr algn="r" defTabSz="927100">
              <a:defRPr sz="1200">
                <a:effectLst/>
                <a:latin typeface="Times New Roman" pitchFamily="18" charset="0"/>
              </a:defRPr>
            </a:lvl1pPr>
          </a:lstStyle>
          <a:p>
            <a:pPr>
              <a:defRPr/>
            </a:pPr>
            <a:fld id="{8575C2A5-39D0-4C33-A846-8F82AA34304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647" tIns="46324" rIns="92647" bIns="46324" numCol="1" anchor="t" anchorCtr="0" compatLnSpc="1">
            <a:prstTxWarp prst="textNoShape">
              <a:avLst/>
            </a:prstTxWarp>
          </a:bodyPr>
          <a:lstStyle>
            <a:lvl1pPr defTabSz="927100">
              <a:defRPr sz="1200">
                <a:effectLst/>
                <a:latin typeface="Times New Roman" pitchFamily="18" charset="0"/>
              </a:defRPr>
            </a:lvl1pPr>
          </a:lstStyle>
          <a:p>
            <a:pPr>
              <a:defRPr/>
            </a:pPr>
            <a:endParaRPr lang="en-US"/>
          </a:p>
        </p:txBody>
      </p:sp>
      <p:sp>
        <p:nvSpPr>
          <p:cNvPr id="286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647" tIns="46324" rIns="92647" bIns="46324" numCol="1" anchor="t" anchorCtr="0" compatLnSpc="1">
            <a:prstTxWarp prst="textNoShape">
              <a:avLst/>
            </a:prstTxWarp>
          </a:bodyPr>
          <a:lstStyle>
            <a:lvl1pPr algn="r" defTabSz="927100">
              <a:defRPr sz="1200">
                <a:effectLst/>
                <a:latin typeface="Times New Roman" pitchFamily="18" charset="0"/>
              </a:defRPr>
            </a:lvl1pPr>
          </a:lstStyle>
          <a:p>
            <a:pPr>
              <a:defRPr/>
            </a:pPr>
            <a:endParaRPr lang="en-US"/>
          </a:p>
        </p:txBody>
      </p:sp>
      <p:sp>
        <p:nvSpPr>
          <p:cNvPr id="73732" name="Rectangle 4"/>
          <p:cNvSpPr>
            <a:spLocks noGrp="1" noRot="1" noChangeAspect="1" noChangeArrowheads="1" noTextEdit="1"/>
          </p:cNvSpPr>
          <p:nvPr>
            <p:ph type="sldImg" idx="2"/>
          </p:nvPr>
        </p:nvSpPr>
        <p:spPr bwMode="auto">
          <a:xfrm>
            <a:off x="823913" y="696913"/>
            <a:ext cx="5362575" cy="348615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2647" tIns="46324" rIns="92647" bIns="463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647" tIns="46324" rIns="92647" bIns="46324" numCol="1" anchor="b" anchorCtr="0" compatLnSpc="1">
            <a:prstTxWarp prst="textNoShape">
              <a:avLst/>
            </a:prstTxWarp>
          </a:bodyPr>
          <a:lstStyle>
            <a:lvl1pPr defTabSz="927100">
              <a:defRPr sz="1200">
                <a:effectLst/>
                <a:latin typeface="Times New Roman" pitchFamily="18" charset="0"/>
              </a:defRPr>
            </a:lvl1pPr>
          </a:lstStyle>
          <a:p>
            <a:pPr>
              <a:defRPr/>
            </a:pPr>
            <a:endParaRPr lang="en-US"/>
          </a:p>
        </p:txBody>
      </p:sp>
      <p:sp>
        <p:nvSpPr>
          <p:cNvPr id="286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647" tIns="46324" rIns="92647" bIns="46324" numCol="1" anchor="b" anchorCtr="0" compatLnSpc="1">
            <a:prstTxWarp prst="textNoShape">
              <a:avLst/>
            </a:prstTxWarp>
          </a:bodyPr>
          <a:lstStyle>
            <a:lvl1pPr algn="r" defTabSz="927100">
              <a:defRPr sz="1200">
                <a:effectLst/>
                <a:latin typeface="Times New Roman" pitchFamily="18" charset="0"/>
              </a:defRPr>
            </a:lvl1pPr>
          </a:lstStyle>
          <a:p>
            <a:pPr>
              <a:defRPr/>
            </a:pPr>
            <a:fld id="{7F0C5181-3D70-473D-A144-CEEDEC6197E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DEC7592D-ABFF-4B77-A964-DBF3B4269904}" type="slidenum">
              <a:rPr lang="en-US" smtClean="0"/>
              <a:pPr/>
              <a:t>45</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117975"/>
            <a:ext cx="9144000" cy="1831975"/>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reeform 4"/>
          <p:cNvSpPr>
            <a:spLocks/>
          </p:cNvSpPr>
          <p:nvPr/>
        </p:nvSpPr>
        <p:spPr bwMode="auto">
          <a:xfrm>
            <a:off x="6105525" y="0"/>
            <a:ext cx="3038475" cy="59436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Title 8"/>
          <p:cNvSpPr>
            <a:spLocks noGrp="1"/>
          </p:cNvSpPr>
          <p:nvPr>
            <p:ph type="ctrTitle"/>
          </p:nvPr>
        </p:nvSpPr>
        <p:spPr>
          <a:xfrm>
            <a:off x="429064" y="2892552"/>
            <a:ext cx="6480048" cy="1994408"/>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338837"/>
            <a:ext cx="6480048" cy="151892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544C5E20-1DFD-4CA6-9BD9-959EE3F2D90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935AACA-1504-4892-A374-A5DAAF0389F3}" type="slidenum">
              <a:rPr lang="en-US"/>
              <a:pPr>
                <a:defRPr/>
              </a:pPr>
              <a:t>‹#›</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38020"/>
            <a:ext cx="2057400" cy="507132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38020"/>
            <a:ext cx="6019800" cy="50713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730A473-1378-4E54-8395-D42BD893326C}"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07E233B-B13A-4509-AF24-C741B4610E13}" type="slidenum">
              <a:rPr lang="en-US"/>
              <a:pPr>
                <a:defRPr/>
              </a:pPr>
              <a:t>‹#›</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117975"/>
            <a:ext cx="9144000" cy="1831975"/>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reeform 4"/>
          <p:cNvSpPr>
            <a:spLocks/>
          </p:cNvSpPr>
          <p:nvPr/>
        </p:nvSpPr>
        <p:spPr bwMode="auto">
          <a:xfrm>
            <a:off x="6105525" y="0"/>
            <a:ext cx="3038475" cy="59436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Title 1"/>
          <p:cNvSpPr>
            <a:spLocks noGrp="1"/>
          </p:cNvSpPr>
          <p:nvPr>
            <p:ph type="title"/>
          </p:nvPr>
        </p:nvSpPr>
        <p:spPr>
          <a:xfrm>
            <a:off x="685800" y="3105992"/>
            <a:ext cx="6629400" cy="1582848"/>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154360"/>
            <a:ext cx="6629400" cy="924463"/>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6FAFCB9-1474-43FF-A9A6-39C1104481F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38020"/>
            <a:ext cx="7467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86841"/>
            <a:ext cx="3657600" cy="3922501"/>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386841"/>
            <a:ext cx="3657600" cy="3922501"/>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8936E86-24A6-4548-BB63-A5F57472EB4C}" type="slidenum">
              <a:rPr lang="en-US"/>
              <a:pPr>
                <a:defRPr/>
              </a:pPr>
              <a:t>‹#›</a:t>
            </a:fld>
            <a:endParaRPr 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6643"/>
            <a:ext cx="8229600" cy="990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4754880"/>
            <a:ext cx="4040188" cy="72644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4754880"/>
            <a:ext cx="4041775" cy="72644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314657"/>
            <a:ext cx="4040188" cy="3416195"/>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1314657"/>
            <a:ext cx="4041775" cy="3416195"/>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20B7E0AD-725A-48A4-AF88-8BFB3C1E3814}" type="slidenum">
              <a:rPr lang="en-US"/>
              <a:pPr>
                <a:defRPr/>
              </a:pPr>
              <a:t>‹#›</a:t>
            </a:fld>
            <a:endParaRPr lang="en-US"/>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37744"/>
            <a:ext cx="7470648" cy="9906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D053F64E-9FB0-46C7-8788-222724CC644F}" type="slidenum">
              <a:rPr lang="en-US"/>
              <a:pPr>
                <a:defRPr/>
              </a:pPr>
              <a:t>‹#›</a:t>
            </a:fld>
            <a:endParaRPr lang="en-US"/>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955F6ACB-966B-41B2-BAE7-6669622911BD}" type="slidenum">
              <a:rPr lang="en-US"/>
              <a:pPr>
                <a:defRPr/>
              </a:pPr>
              <a:t>‹#›</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27458"/>
            <a:ext cx="3200400" cy="632883"/>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85834"/>
            <a:ext cx="2743200" cy="79248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717040"/>
            <a:ext cx="7086600" cy="3302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5565775"/>
            <a:ext cx="762000" cy="315913"/>
          </a:xfrm>
        </p:spPr>
        <p:txBody>
          <a:bodyPr/>
          <a:lstStyle>
            <a:lvl1pPr>
              <a:defRPr/>
            </a:lvl1pPr>
          </a:lstStyle>
          <a:p>
            <a:pPr>
              <a:defRPr/>
            </a:pPr>
            <a:fld id="{4B02C326-57AE-42E8-8F69-D68CF37F3AE4}" type="slidenum">
              <a:rPr lang="en-US"/>
              <a:pPr>
                <a:defRPr/>
              </a:pPr>
              <a:t>‹#›</a:t>
            </a:fld>
            <a:endParaRPr lang="en-US"/>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478281"/>
            <a:ext cx="3053868" cy="1086634"/>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883919"/>
            <a:ext cx="4114800" cy="356616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598930"/>
            <a:ext cx="3053866" cy="2308351"/>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3E13630-2223-458E-9573-3D2C73F31325}" type="slidenum">
              <a:rPr lang="en-US"/>
              <a:pPr>
                <a:defRPr/>
              </a:pPr>
              <a:t>‹#›</a:t>
            </a:fld>
            <a:endParaRPr lang="en-US"/>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117975"/>
            <a:ext cx="9144000" cy="1831975"/>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Freeform 15"/>
          <p:cNvSpPr>
            <a:spLocks/>
          </p:cNvSpPr>
          <p:nvPr/>
        </p:nvSpPr>
        <p:spPr bwMode="auto">
          <a:xfrm>
            <a:off x="7315200" y="0"/>
            <a:ext cx="1828800" cy="59436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1028" name="Title Placeholder 8"/>
          <p:cNvSpPr>
            <a:spLocks noGrp="1"/>
          </p:cNvSpPr>
          <p:nvPr>
            <p:ph type="title"/>
          </p:nvPr>
        </p:nvSpPr>
        <p:spPr bwMode="auto">
          <a:xfrm>
            <a:off x="457200" y="238125"/>
            <a:ext cx="7467600" cy="9906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387475"/>
            <a:ext cx="7467600" cy="3921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5565775"/>
            <a:ext cx="2133600" cy="315913"/>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5565775"/>
            <a:ext cx="2895600" cy="315913"/>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5565775"/>
            <a:ext cx="762000" cy="315913"/>
          </a:xfrm>
          <a:prstGeom prst="rect">
            <a:avLst/>
          </a:prstGeom>
        </p:spPr>
        <p:txBody>
          <a:bodyPr vert="horz" lIns="0" tIns="0" rIns="0" bIns="0" anchor="b"/>
          <a:lstStyle>
            <a:lvl1pPr algn="r" eaLnBrk="1" latinLnBrk="0" hangingPunct="1">
              <a:defRPr kumimoji="0" sz="1000" smtClean="0">
                <a:solidFill>
                  <a:schemeClr val="tx2">
                    <a:shade val="50000"/>
                  </a:schemeClr>
                </a:solidFill>
              </a:defRPr>
            </a:lvl1pPr>
          </a:lstStyle>
          <a:p>
            <a:pPr>
              <a:defRPr/>
            </a:pPr>
            <a:fld id="{87E83B25-D164-4430-A7BD-D7FDA7C36E13}"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915" r:id="rId1"/>
    <p:sldLayoutId id="2147483914" r:id="rId2"/>
    <p:sldLayoutId id="2147483916" r:id="rId3"/>
    <p:sldLayoutId id="2147483913" r:id="rId4"/>
    <p:sldLayoutId id="2147483917" r:id="rId5"/>
    <p:sldLayoutId id="2147483912" r:id="rId6"/>
    <p:sldLayoutId id="2147483911" r:id="rId7"/>
    <p:sldLayoutId id="2147483918" r:id="rId8"/>
    <p:sldLayoutId id="2147483919" r:id="rId9"/>
    <p:sldLayoutId id="2147483910" r:id="rId10"/>
    <p:sldLayoutId id="2147483909" r:id="rId11"/>
  </p:sldLayoutIdLst>
  <p:transition spd="slow">
    <p:random/>
  </p:transition>
  <p:timing>
    <p:tnLst>
      <p:par>
        <p:cTn id="1" dur="indefinite" restart="never" nodeType="tmRoot"/>
      </p:par>
    </p:tnLst>
  </p:timing>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file:///C:\Documents%20and%20Settings\TWilson\Local%20Settings\TWilson\Local%20Settings\Vocabulary%20Instruction.ppt%2349.%20PowerPoint%20Presentation"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762000" y="528638"/>
            <a:ext cx="7696200" cy="3509962"/>
          </a:xfrm>
        </p:spPr>
        <p:txBody>
          <a:bodyPr>
            <a:normAutofit/>
          </a:bodyPr>
          <a:lstStyle/>
          <a:p>
            <a:pPr algn="ctr" fontAlgn="auto">
              <a:spcAft>
                <a:spcPts val="0"/>
              </a:spcAft>
              <a:defRPr/>
            </a:pPr>
            <a:r>
              <a:rPr lang="en-US" dirty="0" smtClean="0">
                <a:effectLst>
                  <a:outerShdw blurRad="38100" dist="38100" dir="2700000" algn="tl">
                    <a:srgbClr val="000000">
                      <a:alpha val="43137"/>
                    </a:srgbClr>
                  </a:outerShdw>
                </a:effectLst>
              </a:rPr>
              <a:t>Building Background Knowledge and Vocabulary</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in Kindergarten and 1</a:t>
            </a:r>
            <a:r>
              <a:rPr lang="en-US" baseline="30000" dirty="0" smtClean="0">
                <a:effectLst>
                  <a:outerShdw blurRad="38100" dist="38100" dir="2700000" algn="tl">
                    <a:srgbClr val="000000">
                      <a:alpha val="43137"/>
                    </a:srgbClr>
                  </a:outerShdw>
                </a:effectLst>
              </a:rPr>
              <a:t>st</a:t>
            </a:r>
            <a:r>
              <a:rPr lang="en-US" dirty="0" smtClean="0">
                <a:effectLst>
                  <a:outerShdw blurRad="38100" dist="38100" dir="2700000" algn="tl">
                    <a:srgbClr val="000000">
                      <a:alpha val="43137"/>
                    </a:srgbClr>
                  </a:outerShdw>
                </a:effectLst>
              </a:rPr>
              <a:t> Grade </a:t>
            </a:r>
            <a:endParaRPr lang="en-US" sz="3600" dirty="0" smtClean="0">
              <a:effectLst>
                <a:outerShdw blurRad="38100" dist="38100" dir="2700000" algn="tl">
                  <a:srgbClr val="000000">
                    <a:alpha val="43137"/>
                  </a:srgbClr>
                </a:outerShdw>
              </a:effectLst>
            </a:endParaRPr>
          </a:p>
        </p:txBody>
      </p:sp>
      <p:sp>
        <p:nvSpPr>
          <p:cNvPr id="7171" name="Rectangle 3"/>
          <p:cNvSpPr>
            <a:spLocks noGrp="1" noChangeArrowheads="1"/>
          </p:cNvSpPr>
          <p:nvPr>
            <p:ph idx="1"/>
          </p:nvPr>
        </p:nvSpPr>
        <p:spPr>
          <a:xfrm>
            <a:off x="1905000" y="4191000"/>
            <a:ext cx="5181600" cy="1447800"/>
          </a:xfrm>
        </p:spPr>
        <p:txBody>
          <a:bodyPr/>
          <a:lstStyle/>
          <a:p>
            <a:pPr algn="ctr">
              <a:buFontTx/>
              <a:buNone/>
            </a:pPr>
            <a:r>
              <a:rPr lang="en-US" smtClean="0"/>
              <a:t>Presented by</a:t>
            </a:r>
          </a:p>
          <a:p>
            <a:pPr algn="ctr">
              <a:buFontTx/>
              <a:buNone/>
            </a:pPr>
            <a:r>
              <a:rPr lang="en-US" smtClean="0"/>
              <a:t>Toni Wilson</a:t>
            </a:r>
          </a:p>
        </p:txBody>
      </p:sp>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p:nvPr>
        </p:nvSpPr>
        <p:spPr>
          <a:xfrm>
            <a:off x="457200" y="238125"/>
            <a:ext cx="7467600" cy="828675"/>
          </a:xfrm>
        </p:spPr>
        <p:txBody>
          <a:bodyPr/>
          <a:lstStyle/>
          <a:p>
            <a:r>
              <a:rPr lang="en-US" smtClean="0"/>
              <a:t>Read alouds:</a:t>
            </a:r>
          </a:p>
        </p:txBody>
      </p:sp>
      <p:sp>
        <p:nvSpPr>
          <p:cNvPr id="90115" name="Rectangle 3"/>
          <p:cNvSpPr>
            <a:spLocks noGrp="1"/>
          </p:cNvSpPr>
          <p:nvPr>
            <p:ph type="body" idx="1"/>
          </p:nvPr>
        </p:nvSpPr>
        <p:spPr>
          <a:xfrm>
            <a:off x="457200" y="1143000"/>
            <a:ext cx="7848600" cy="4572000"/>
          </a:xfrm>
        </p:spPr>
        <p:txBody>
          <a:bodyPr/>
          <a:lstStyle/>
          <a:p>
            <a:r>
              <a:rPr lang="en-US" smtClean="0"/>
              <a:t>The language in children’s books is more complex and contains more rare words than expert-witness testimony in court, college graduates talking to friends or spouses, or prime time television shows.</a:t>
            </a:r>
          </a:p>
          <a:p>
            <a:r>
              <a:rPr lang="en-US" smtClean="0"/>
              <a:t>Provide a virtual field trip for students to other times and settings.</a:t>
            </a:r>
          </a:p>
          <a:p>
            <a:pPr>
              <a:buFont typeface="Wingdings 2" pitchFamily="18" charset="2"/>
              <a:buNone/>
            </a:pPr>
            <a:endParaRPr lang="en-US" smtClean="0"/>
          </a:p>
          <a:p>
            <a:pPr>
              <a:buFont typeface="Wingdings 2" pitchFamily="18" charset="2"/>
              <a:buNone/>
            </a:pPr>
            <a:r>
              <a:rPr lang="en-US" sz="1600" smtClean="0"/>
              <a:t>	Scott, Skobel, and Wells,  </a:t>
            </a:r>
            <a:r>
              <a:rPr lang="en-US" sz="1600" u="sng" smtClean="0"/>
              <a:t>The Word Conscious Classroom </a:t>
            </a:r>
            <a:r>
              <a:rPr lang="en-US" sz="1600" smtClean="0"/>
              <a:t>, (2008)</a:t>
            </a:r>
          </a:p>
        </p:txBody>
      </p:sp>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Rectangle 4"/>
          <p:cNvSpPr>
            <a:spLocks noGrp="1" noChangeArrowheads="1"/>
          </p:cNvSpPr>
          <p:nvPr>
            <p:ph type="title"/>
          </p:nvPr>
        </p:nvSpPr>
        <p:spPr>
          <a:xfrm>
            <a:off x="457200" y="238125"/>
            <a:ext cx="7470775" cy="990600"/>
          </a:xfrm>
        </p:spPr>
        <p:txBody>
          <a:bodyPr>
            <a:normAutofit fontScale="90000"/>
          </a:bodyPr>
          <a:lstStyle/>
          <a:p>
            <a:pPr fontAlgn="auto">
              <a:spcAft>
                <a:spcPts val="0"/>
              </a:spcAft>
              <a:defRPr/>
            </a:pPr>
            <a:r>
              <a:rPr lang="en-US" sz="4000" smtClean="0"/>
              <a:t>To increase students’ word and world knowledge,</a:t>
            </a:r>
          </a:p>
        </p:txBody>
      </p:sp>
      <p:sp>
        <p:nvSpPr>
          <p:cNvPr id="16387" name="Rectangle 3"/>
          <p:cNvSpPr>
            <a:spLocks noGrp="1" noChangeArrowheads="1"/>
          </p:cNvSpPr>
          <p:nvPr>
            <p:ph type="body" idx="4294967295"/>
          </p:nvPr>
        </p:nvSpPr>
        <p:spPr>
          <a:xfrm>
            <a:off x="1600200" y="1717675"/>
            <a:ext cx="7543800" cy="3565525"/>
          </a:xfrm>
        </p:spPr>
        <p:txBody>
          <a:bodyPr/>
          <a:lstStyle/>
          <a:p>
            <a:pPr>
              <a:lnSpc>
                <a:spcPct val="90000"/>
              </a:lnSpc>
            </a:pPr>
            <a:r>
              <a:rPr lang="en-US" sz="2800" smtClean="0"/>
              <a:t>…students must be exposed to more rigorous content</a:t>
            </a:r>
          </a:p>
          <a:p>
            <a:pPr>
              <a:lnSpc>
                <a:spcPct val="90000"/>
              </a:lnSpc>
            </a:pPr>
            <a:r>
              <a:rPr lang="en-US" sz="2800" smtClean="0"/>
              <a:t>Teacher read-alouds should be roughly two grade levels above the students, and students’ basal stories should ideally develop the same bodies of knowledge that have been introduced in the teacher read-alouds.</a:t>
            </a:r>
          </a:p>
          <a:p>
            <a:pPr>
              <a:lnSpc>
                <a:spcPct val="90000"/>
              </a:lnSpc>
            </a:pPr>
            <a:endParaRPr lang="en-US" sz="2800" smtClean="0"/>
          </a:p>
        </p:txBody>
      </p:sp>
    </p:spTree>
  </p:cSld>
  <p:clrMapOvr>
    <a:masterClrMapping/>
  </p:clrMapOvr>
  <p:transition spd="slow">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Moreover,</a:t>
            </a:r>
          </a:p>
        </p:txBody>
      </p:sp>
      <p:sp>
        <p:nvSpPr>
          <p:cNvPr id="17411" name="Rectangle 3"/>
          <p:cNvSpPr>
            <a:spLocks noGrp="1" noChangeArrowheads="1"/>
          </p:cNvSpPr>
          <p:nvPr>
            <p:ph idx="1"/>
          </p:nvPr>
        </p:nvSpPr>
        <p:spPr/>
        <p:txBody>
          <a:bodyPr/>
          <a:lstStyle/>
          <a:p>
            <a:pPr>
              <a:buFontTx/>
              <a:buNone/>
            </a:pPr>
            <a:r>
              <a:rPr lang="en-US" smtClean="0"/>
              <a:t>…significant chunks of time – say 15 minutes daily – should be devoted to discussion during and/or after each read-aloud.</a:t>
            </a:r>
          </a:p>
        </p:txBody>
      </p:sp>
    </p:spTree>
  </p:cSld>
  <p:clrMapOvr>
    <a:masterClrMapping/>
  </p:clrMapOvr>
  <p:transition spd="slow">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762000"/>
            <a:ext cx="7620000" cy="4191000"/>
          </a:xfrm>
        </p:spPr>
        <p:txBody>
          <a:bodyPr/>
          <a:lstStyle/>
          <a:p>
            <a:r>
              <a:rPr lang="en-US" smtClean="0"/>
              <a:t>THE</a:t>
            </a:r>
            <a:br>
              <a:rPr lang="en-US" smtClean="0"/>
            </a:br>
            <a:r>
              <a:rPr lang="en-US" smtClean="0"/>
              <a:t>IMPORTANCE </a:t>
            </a:r>
            <a:br>
              <a:rPr lang="en-US" smtClean="0"/>
            </a:br>
            <a:r>
              <a:rPr lang="en-US" smtClean="0"/>
              <a:t>OF </a:t>
            </a:r>
            <a:br>
              <a:rPr lang="en-US" smtClean="0"/>
            </a:br>
            <a:r>
              <a:rPr lang="en-US" smtClean="0"/>
              <a:t>VOCABULARY INSTRUCTION</a:t>
            </a:r>
          </a:p>
        </p:txBody>
      </p:sp>
    </p:spTree>
  </p:cSld>
  <p:clrMapOvr>
    <a:masterClrMapping/>
  </p:clrMapOvr>
  <p:transition spd="slow">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685800"/>
            <a:ext cx="7848600" cy="1447800"/>
          </a:xfrm>
        </p:spPr>
        <p:txBody>
          <a:bodyPr>
            <a:normAutofit fontScale="90000"/>
          </a:bodyPr>
          <a:lstStyle/>
          <a:p>
            <a:pPr fontAlgn="auto">
              <a:spcAft>
                <a:spcPts val="0"/>
              </a:spcAft>
              <a:defRPr/>
            </a:pPr>
            <a:r>
              <a:rPr sz="3200" smtClean="0"/>
              <a:t>Isabel Beck </a:t>
            </a:r>
            <a:r>
              <a:rPr sz="2800" smtClean="0"/>
              <a:t>(</a:t>
            </a:r>
            <a:r>
              <a:rPr sz="2800" u="sng" smtClean="0"/>
              <a:t>Bringing Words to Life: Robust Vocabulary </a:t>
            </a:r>
            <a:r>
              <a:rPr sz="2800" u="sng" smtClean="0">
                <a:effectLst/>
              </a:rPr>
              <a:t>Instruction</a:t>
            </a:r>
            <a:r>
              <a:rPr sz="2800" smtClean="0">
                <a:effectLst/>
              </a:rPr>
              <a:t>, 2002)</a:t>
            </a:r>
            <a:r>
              <a:rPr sz="3200" smtClean="0">
                <a:effectLst/>
              </a:rPr>
              <a:t> states</a:t>
            </a:r>
            <a:r>
              <a:rPr sz="3200" smtClean="0"/>
              <a:t> that:</a:t>
            </a:r>
          </a:p>
        </p:txBody>
      </p:sp>
      <p:sp>
        <p:nvSpPr>
          <p:cNvPr id="3075" name="Rectangle 3"/>
          <p:cNvSpPr>
            <a:spLocks noGrp="1" noChangeArrowheads="1"/>
          </p:cNvSpPr>
          <p:nvPr>
            <p:ph type="subTitle" idx="1"/>
          </p:nvPr>
        </p:nvSpPr>
        <p:spPr>
          <a:xfrm>
            <a:off x="1447800" y="2743200"/>
            <a:ext cx="6096000" cy="2133600"/>
          </a:xfrm>
        </p:spPr>
        <p:txBody>
          <a:bodyPr/>
          <a:lstStyle/>
          <a:p>
            <a:pPr>
              <a:lnSpc>
                <a:spcPct val="90000"/>
              </a:lnSpc>
              <a:buClr>
                <a:schemeClr val="tx1"/>
              </a:buClr>
              <a:buSzTx/>
              <a:buFont typeface="Wingdings" pitchFamily="2" charset="2"/>
              <a:buChar char="§"/>
            </a:pPr>
            <a:r>
              <a:rPr lang="en-US" sz="3600" smtClean="0"/>
              <a:t>It is clear that a large and rich vocabulary is the hallmark of an educated individual.</a:t>
            </a:r>
          </a:p>
          <a:p>
            <a:pPr>
              <a:lnSpc>
                <a:spcPct val="90000"/>
              </a:lnSpc>
              <a:buClr>
                <a:schemeClr val="tx1"/>
              </a:buClr>
              <a:buFont typeface="Wingdings" pitchFamily="2" charset="2"/>
              <a:buNone/>
            </a:pPr>
            <a:endParaRPr lang="en-US" sz="2800" smtClean="0"/>
          </a:p>
          <a:p>
            <a:pPr>
              <a:lnSpc>
                <a:spcPct val="90000"/>
              </a:lnSpc>
            </a:pPr>
            <a:endParaRPr lang="en-US" sz="2800" smtClean="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 calcmode="lin" valueType="num">
                                      <p:cBhvr additive="base">
                                        <p:cTn id="13"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3" name="Rectangle 7"/>
          <p:cNvSpPr>
            <a:spLocks noChangeArrowheads="1"/>
          </p:cNvSpPr>
          <p:nvPr/>
        </p:nvSpPr>
        <p:spPr bwMode="auto">
          <a:xfrm>
            <a:off x="457200" y="457200"/>
            <a:ext cx="8153400" cy="4800600"/>
          </a:xfrm>
          <a:prstGeom prst="rect">
            <a:avLst/>
          </a:prstGeom>
          <a:noFill/>
          <a:ln w="9525">
            <a:noFill/>
            <a:miter lim="800000"/>
            <a:headEnd/>
            <a:tailEnd/>
          </a:ln>
          <a:effectLst/>
        </p:spPr>
        <p:txBody>
          <a:bodyPr/>
          <a:lstStyle/>
          <a:p>
            <a:pPr>
              <a:spcBef>
                <a:spcPct val="20000"/>
              </a:spcBef>
              <a:buFont typeface="Wingdings" pitchFamily="2" charset="2"/>
              <a:buChar char="§"/>
              <a:defRPr/>
            </a:pPr>
            <a:r>
              <a:rPr lang="en-US" sz="3200">
                <a:effectLst>
                  <a:outerShdw blurRad="38100" dist="38100" dir="2700000" algn="tl">
                    <a:srgbClr val="000000"/>
                  </a:outerShdw>
                </a:effectLst>
              </a:rPr>
              <a:t>Vocabulary knowledge is strongly related to reading proficiency and school achievement.</a:t>
            </a:r>
          </a:p>
          <a:p>
            <a:pPr>
              <a:spcBef>
                <a:spcPct val="20000"/>
              </a:spcBef>
              <a:buClr>
                <a:schemeClr val="tx1"/>
              </a:buClr>
              <a:buFont typeface="Wingdings" pitchFamily="2" charset="2"/>
              <a:buChar char="§"/>
              <a:defRPr/>
            </a:pPr>
            <a:r>
              <a:rPr lang="en-US" sz="3200">
                <a:effectLst>
                  <a:outerShdw blurRad="38100" dist="38100" dir="2700000" algn="tl">
                    <a:srgbClr val="000000"/>
                  </a:outerShdw>
                </a:effectLst>
              </a:rPr>
              <a:t>The problem is that there are profound differences in vocabulary knowledge among learners from different ability or socioeconomic (SES) group from toddlers through high school.</a:t>
            </a:r>
          </a:p>
          <a:p>
            <a:pPr>
              <a:spcBef>
                <a:spcPct val="20000"/>
              </a:spcBef>
              <a:buFont typeface="Wingdings" pitchFamily="2" charset="2"/>
              <a:buChar char="§"/>
              <a:defRPr/>
            </a:pPr>
            <a:endParaRPr lang="en-US" sz="3200">
              <a:effectLst>
                <a:outerShdw blurRad="38100" dist="38100" dir="2700000" algn="tl">
                  <a:srgbClr val="000000"/>
                </a:outerShdw>
              </a:effectLst>
            </a:endParaRPr>
          </a:p>
          <a:p>
            <a:pPr>
              <a:spcBef>
                <a:spcPct val="20000"/>
              </a:spcBef>
              <a:buFont typeface="Wingdings" pitchFamily="2" charset="2"/>
              <a:buNone/>
              <a:defRPr/>
            </a:pPr>
            <a:endParaRPr lang="en-US" sz="3200">
              <a:effectLst>
                <a:outerShdw blurRad="38100" dist="38100" dir="2700000" algn="tl">
                  <a:srgbClr val="000000"/>
                </a:outerShdw>
              </a:effectLst>
              <a:latin typeface="Comic Sans MS" pitchFamily="66" charset="0"/>
            </a:endParaRPr>
          </a:p>
          <a:p>
            <a:pPr>
              <a:spcBef>
                <a:spcPct val="20000"/>
              </a:spcBef>
              <a:buFont typeface="Wingdings" pitchFamily="2" charset="2"/>
              <a:buNone/>
              <a:defRPr/>
            </a:pPr>
            <a:endParaRPr lang="en-US" sz="3200">
              <a:effectLst>
                <a:outerShdw blurRad="38100" dist="38100" dir="2700000" algn="tl">
                  <a:srgbClr val="000000"/>
                </a:outerShdw>
              </a:effectLst>
              <a:latin typeface="Comic Sans MS" pitchFamily="66"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 calcmode="lin" valueType="num">
                                      <p:cBhvr additive="base">
                                        <p:cTn id="7" dur="5000" fill="hold"/>
                                        <p:tgtEl>
                                          <p:spTgt spid="4103"/>
                                        </p:tgtEl>
                                        <p:attrNameLst>
                                          <p:attrName>ppt_x</p:attrName>
                                        </p:attrNameLst>
                                      </p:cBhvr>
                                      <p:tavLst>
                                        <p:tav tm="0">
                                          <p:val>
                                            <p:strVal val="#ppt_x"/>
                                          </p:val>
                                        </p:tav>
                                        <p:tav tm="100000">
                                          <p:val>
                                            <p:strVal val="#ppt_x"/>
                                          </p:val>
                                        </p:tav>
                                      </p:tavLst>
                                    </p:anim>
                                    <p:anim calcmode="lin" valueType="num">
                                      <p:cBhvr additive="base">
                                        <p:cTn id="8" dur="5000" fill="hold"/>
                                        <p:tgtEl>
                                          <p:spTgt spid="41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609600" y="685800"/>
            <a:ext cx="8077200" cy="48768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First-grade children from higher SES groups knew twice as many words as lower SES children. </a:t>
            </a:r>
            <a:r>
              <a:rPr lang="en-US" sz="2400" dirty="0">
                <a:effectLst>
                  <a:outerShdw blurRad="38100" dist="38100" dir="2700000" algn="tl">
                    <a:srgbClr val="000000"/>
                  </a:outerShdw>
                </a:effectLst>
              </a:rPr>
              <a:t>(Graves &amp; Slater, 1987)</a:t>
            </a:r>
          </a:p>
          <a:p>
            <a:pPr marL="342900" indent="-342900">
              <a:spcBef>
                <a:spcPct val="20000"/>
              </a:spcBef>
              <a:buClr>
                <a:schemeClr val="tx1"/>
              </a:buClr>
              <a:buSzPct val="70000"/>
              <a:buFont typeface="Wingdings" pitchFamily="2" charset="2"/>
              <a:buChar char="§"/>
              <a:defRPr/>
            </a:pPr>
            <a:endParaRPr lang="en-US" sz="2800" dirty="0">
              <a:effectLst>
                <a:outerShdw blurRad="38100" dist="38100" dir="2700000" algn="tl">
                  <a:srgbClr val="000000"/>
                </a:outerShdw>
              </a:effectLst>
            </a:endParaRPr>
          </a:p>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3-year-olds from professional families </a:t>
            </a:r>
            <a:r>
              <a:rPr lang="en-US" sz="2800" dirty="0" smtClean="0">
                <a:effectLst>
                  <a:outerShdw blurRad="38100" dist="38100" dir="2700000" algn="tl">
                    <a:srgbClr val="000000"/>
                  </a:outerShdw>
                </a:effectLst>
              </a:rPr>
              <a:t>use </a:t>
            </a:r>
            <a:r>
              <a:rPr lang="en-US" sz="2800" dirty="0">
                <a:effectLst>
                  <a:outerShdw blurRad="38100" dist="38100" dir="2700000" algn="tl">
                    <a:srgbClr val="000000"/>
                  </a:outerShdw>
                </a:effectLst>
              </a:rPr>
              <a:t>more words than parents in low income families. </a:t>
            </a:r>
            <a:endParaRPr lang="en-US" sz="2800" dirty="0" smtClean="0">
              <a:effectLst>
                <a:outerShdw blurRad="38100" dist="38100" dir="2700000" algn="tl">
                  <a:srgbClr val="000000"/>
                </a:outerShdw>
              </a:effectLst>
            </a:endParaRPr>
          </a:p>
          <a:p>
            <a:pPr marL="800100" lvl="1" indent="-342900">
              <a:lnSpc>
                <a:spcPct val="90000"/>
              </a:lnSpc>
              <a:spcBef>
                <a:spcPct val="20000"/>
              </a:spcBef>
              <a:defRPr/>
            </a:pPr>
            <a:r>
              <a:rPr lang="en-US" sz="2400" dirty="0" smtClean="0">
                <a:effectLst>
                  <a:outerShdw blurRad="38100" dist="38100" dir="2700000" algn="tl">
                    <a:srgbClr val="000000"/>
                  </a:outerShdw>
                </a:effectLst>
              </a:rPr>
              <a:t>(</a:t>
            </a:r>
            <a:r>
              <a:rPr lang="en-US" sz="2400" dirty="0" err="1">
                <a:effectLst>
                  <a:outerShdw blurRad="38100" dist="38100" dir="2700000" algn="tl">
                    <a:srgbClr val="000000"/>
                  </a:outerShdw>
                </a:effectLst>
              </a:rPr>
              <a:t>Risley</a:t>
            </a:r>
            <a:r>
              <a:rPr lang="en-US" sz="2400" dirty="0">
                <a:effectLst>
                  <a:outerShdw blurRad="38100" dist="38100" dir="2700000" algn="tl">
                    <a:srgbClr val="000000"/>
                  </a:outerShdw>
                </a:effectLst>
              </a:rPr>
              <a:t> &amp; Hart, </a:t>
            </a:r>
            <a:r>
              <a:rPr lang="en-US" sz="2400" i="1" dirty="0">
                <a:effectLst>
                  <a:outerShdw blurRad="38100" dist="38100" dir="2700000" algn="tl">
                    <a:srgbClr val="000000"/>
                  </a:outerShdw>
                </a:effectLst>
              </a:rPr>
              <a:t>Meaningful Differences in </a:t>
            </a:r>
            <a:r>
              <a:rPr lang="en-US" sz="2400" i="1" dirty="0" err="1">
                <a:effectLst>
                  <a:outerShdw blurRad="38100" dist="38100" dir="2700000" algn="tl">
                    <a:srgbClr val="000000"/>
                  </a:outerShdw>
                </a:effectLst>
              </a:rPr>
              <a:t>Everday</a:t>
            </a:r>
            <a:r>
              <a:rPr lang="en-US" sz="2400" i="1" dirty="0">
                <a:effectLst>
                  <a:outerShdw blurRad="38100" dist="38100" dir="2700000" algn="tl">
                    <a:srgbClr val="000000"/>
                  </a:outerShdw>
                </a:effectLst>
              </a:rPr>
              <a:t> Experiences of Young American Children)</a:t>
            </a:r>
            <a:endParaRPr lang="en-US" sz="2400" dirty="0">
              <a:effectLst>
                <a:outerShdw blurRad="38100" dist="38100" dir="2700000" algn="tl">
                  <a:srgbClr val="000000"/>
                </a:outerShdw>
              </a:effectLst>
            </a:endParaRPr>
          </a:p>
          <a:p>
            <a:pPr marL="342900" indent="-342900">
              <a:spcBef>
                <a:spcPct val="20000"/>
              </a:spcBef>
              <a:buClr>
                <a:schemeClr val="tx1"/>
              </a:buClr>
              <a:buSzPct val="70000"/>
              <a:buFont typeface="Wingdings" pitchFamily="2" charset="2"/>
              <a:buNone/>
              <a:defRPr/>
            </a:pPr>
            <a:endParaRPr lang="en-US" sz="2400" dirty="0">
              <a:effectLst>
                <a:outerShdw blurRad="38100" dist="38100" dir="2700000" algn="tl">
                  <a:srgbClr val="000000"/>
                </a:outerShdw>
              </a:effectLst>
            </a:endParaRPr>
          </a:p>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Most frightening is that once established, such differences appear difficult to remediate.</a:t>
            </a:r>
          </a:p>
          <a:p>
            <a:pPr marL="342900" indent="-342900">
              <a:spcBef>
                <a:spcPct val="20000"/>
              </a:spcBef>
              <a:buClr>
                <a:schemeClr val="tx1"/>
              </a:buClr>
              <a:buSzPct val="70000"/>
              <a:buFont typeface="Wingdings" pitchFamily="2" charset="2"/>
              <a:buChar char="§"/>
              <a:defRPr/>
            </a:pPr>
            <a:endParaRPr lang="en-US" sz="2800" dirty="0">
              <a:effectLst>
                <a:outerShdw blurRad="38100" dist="38100" dir="2700000" algn="tl">
                  <a:srgbClr val="000000"/>
                </a:outerShdw>
              </a:effectLst>
            </a:endParaRPr>
          </a:p>
          <a:p>
            <a:pPr marL="342900" indent="-342900">
              <a:lnSpc>
                <a:spcPct val="90000"/>
              </a:lnSpc>
              <a:spcBef>
                <a:spcPct val="20000"/>
              </a:spcBef>
              <a:buFont typeface="Wingdings" pitchFamily="2" charset="2"/>
              <a:buChar char="v"/>
              <a:defRPr/>
            </a:pPr>
            <a:endParaRPr lang="en-US" sz="2800" dirty="0">
              <a:effectLst>
                <a:outerShdw blurRad="38100" dist="38100" dir="2700000" algn="tl">
                  <a:srgbClr val="000000"/>
                </a:outerShdw>
              </a:effectLst>
              <a:latin typeface="Comic Sans MS" pitchFamily="66" charset="0"/>
            </a:endParaRPr>
          </a:p>
          <a:p>
            <a:pPr marL="342900" indent="-342900">
              <a:lnSpc>
                <a:spcPct val="90000"/>
              </a:lnSpc>
              <a:spcBef>
                <a:spcPct val="20000"/>
              </a:spcBef>
              <a:buFont typeface="Wingdings" pitchFamily="2" charset="2"/>
              <a:buChar char="v"/>
              <a:defRPr/>
            </a:pPr>
            <a:endParaRPr lang="en-US" sz="2800" dirty="0">
              <a:effectLst>
                <a:outerShdw blurRad="38100" dist="38100" dir="2700000" algn="tl">
                  <a:srgbClr val="000000"/>
                </a:outerShdw>
              </a:effectLst>
              <a:latin typeface="Comic Sans MS" pitchFamily="66" charset="0"/>
            </a:endParaRPr>
          </a:p>
          <a:p>
            <a:pPr marL="342900" indent="-342900">
              <a:lnSpc>
                <a:spcPct val="90000"/>
              </a:lnSpc>
              <a:spcBef>
                <a:spcPct val="20000"/>
              </a:spcBef>
              <a:buFont typeface="Wingdings" pitchFamily="2" charset="2"/>
              <a:buChar char="v"/>
              <a:defRPr/>
            </a:pPr>
            <a:endParaRPr lang="en-US" sz="2800" dirty="0">
              <a:effectLst>
                <a:outerShdw blurRad="38100" dist="38100" dir="2700000" algn="tl">
                  <a:srgbClr val="000000"/>
                </a:outerShdw>
              </a:effectLst>
              <a:latin typeface="Comic Sans MS" pitchFamily="66" charset="0"/>
            </a:endParaRPr>
          </a:p>
        </p:txBody>
      </p:sp>
      <p:sp>
        <p:nvSpPr>
          <p:cNvPr id="11270" name="Rectangle 6"/>
          <p:cNvSpPr>
            <a:spLocks noChangeArrowheads="1"/>
          </p:cNvSpPr>
          <p:nvPr/>
        </p:nvSpPr>
        <p:spPr bwMode="auto">
          <a:xfrm>
            <a:off x="2971800" y="3886200"/>
            <a:ext cx="5410200" cy="16002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None/>
              <a:defRPr/>
            </a:pPr>
            <a:endParaRPr lang="en-US" sz="2800">
              <a:effectLst>
                <a:outerShdw blurRad="38100" dist="38100" dir="2700000" algn="tl">
                  <a:srgbClr val="000000"/>
                </a:outerShdw>
              </a:effectLst>
              <a:latin typeface="Comic Sans MS" pitchFamily="66"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slide(fromBottom)">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11270"/>
                                        </p:tgtEl>
                                        <p:attrNameLst>
                                          <p:attrName>style.visibility</p:attrName>
                                        </p:attrNameLst>
                                      </p:cBhvr>
                                      <p:to>
                                        <p:strVal val="visible"/>
                                      </p:to>
                                    </p:set>
                                    <p:animEffect transition="in" filter="slide(fromBottom)">
                                      <p:cBhvr>
                                        <p:cTn id="12"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utoUpdateAnimBg="0"/>
      <p:bldP spid="11270"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6800" y="263525"/>
            <a:ext cx="7543800" cy="1717675"/>
          </a:xfrm>
        </p:spPr>
        <p:txBody>
          <a:bodyPr/>
          <a:lstStyle/>
          <a:p>
            <a:r>
              <a:rPr lang="en-US" smtClean="0"/>
              <a:t>Factors That Affect Vocabulary Development</a:t>
            </a:r>
          </a:p>
        </p:txBody>
      </p:sp>
      <p:sp>
        <p:nvSpPr>
          <p:cNvPr id="22531" name="Rectangle 3"/>
          <p:cNvSpPr>
            <a:spLocks noGrp="1" noChangeArrowheads="1"/>
          </p:cNvSpPr>
          <p:nvPr>
            <p:ph idx="1"/>
          </p:nvPr>
        </p:nvSpPr>
        <p:spPr>
          <a:xfrm>
            <a:off x="457200" y="2143125"/>
            <a:ext cx="8229600" cy="3006725"/>
          </a:xfrm>
        </p:spPr>
        <p:txBody>
          <a:bodyPr/>
          <a:lstStyle/>
          <a:p>
            <a:r>
              <a:rPr lang="en-US" smtClean="0"/>
              <a:t>Vocabulary Gap</a:t>
            </a:r>
          </a:p>
          <a:p>
            <a:r>
              <a:rPr lang="en-US" smtClean="0"/>
              <a:t>First Language vs. English</a:t>
            </a:r>
          </a:p>
          <a:p>
            <a:r>
              <a:rPr lang="en-US" smtClean="0"/>
              <a:t>Spoken vs. Written Language</a:t>
            </a:r>
          </a:p>
          <a:p>
            <a:r>
              <a:rPr lang="en-US" smtClean="0"/>
              <a:t>Knowledge vs. Application</a:t>
            </a:r>
          </a:p>
          <a:p>
            <a:pPr>
              <a:buFontTx/>
              <a:buNone/>
            </a:pPr>
            <a:endParaRPr lang="en-US" smtClean="0"/>
          </a:p>
        </p:txBody>
      </p:sp>
    </p:spTree>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238125"/>
            <a:ext cx="7467600" cy="990600"/>
          </a:xfrm>
        </p:spPr>
        <p:txBody>
          <a:bodyPr>
            <a:normAutofit fontScale="90000"/>
          </a:bodyPr>
          <a:lstStyle/>
          <a:p>
            <a:pPr fontAlgn="auto">
              <a:spcAft>
                <a:spcPts val="0"/>
              </a:spcAft>
              <a:defRPr/>
            </a:pPr>
            <a:r>
              <a:rPr lang="en-US" sz="4000" smtClean="0"/>
              <a:t>Two Ways Children Learn Vocabulary</a:t>
            </a:r>
          </a:p>
        </p:txBody>
      </p:sp>
      <p:sp>
        <p:nvSpPr>
          <p:cNvPr id="135172" name="Rectangle 4"/>
          <p:cNvSpPr>
            <a:spLocks noGrp="1" noChangeArrowheads="1"/>
          </p:cNvSpPr>
          <p:nvPr>
            <p:ph sz="half" idx="1"/>
          </p:nvPr>
        </p:nvSpPr>
        <p:spPr>
          <a:xfrm>
            <a:off x="457200" y="1651000"/>
            <a:ext cx="4032250" cy="3565525"/>
          </a:xfrm>
        </p:spPr>
        <p:txBody>
          <a:bodyPr>
            <a:normAutofit lnSpcReduction="10000"/>
          </a:bodyPr>
          <a:lstStyle/>
          <a:p>
            <a:pPr marL="420624" indent="-384048" fontAlgn="auto">
              <a:lnSpc>
                <a:spcPct val="90000"/>
              </a:lnSpc>
              <a:spcAft>
                <a:spcPts val="0"/>
              </a:spcAft>
              <a:buFont typeface="Wingdings 2"/>
              <a:buChar char=""/>
              <a:defRPr/>
            </a:pPr>
            <a:r>
              <a:rPr lang="en-US" sz="2400" b="1" smtClean="0">
                <a:solidFill>
                  <a:srgbClr val="66FF33"/>
                </a:solidFill>
              </a:rPr>
              <a:t>Indirectly</a:t>
            </a:r>
          </a:p>
          <a:p>
            <a:pPr marL="722376" lvl="1" indent="-274320" fontAlgn="auto">
              <a:lnSpc>
                <a:spcPct val="90000"/>
              </a:lnSpc>
              <a:spcAft>
                <a:spcPts val="0"/>
              </a:spcAft>
              <a:buFont typeface="Wingdings 2"/>
              <a:buChar char=""/>
              <a:defRPr/>
            </a:pPr>
            <a:r>
              <a:rPr lang="en-US" sz="1800" b="1" smtClean="0"/>
              <a:t>Children learn the meaning of words through everyday experiences with oral and written language</a:t>
            </a:r>
          </a:p>
          <a:p>
            <a:pPr marL="1005840" lvl="2" indent="-256032" fontAlgn="auto">
              <a:lnSpc>
                <a:spcPct val="90000"/>
              </a:lnSpc>
              <a:spcAft>
                <a:spcPts val="0"/>
              </a:spcAft>
              <a:buFont typeface="Arial"/>
              <a:buChar char="○"/>
              <a:defRPr/>
            </a:pPr>
            <a:r>
              <a:rPr lang="en-US" sz="1800" smtClean="0"/>
              <a:t>Engage in oral language daily</a:t>
            </a:r>
          </a:p>
          <a:p>
            <a:pPr marL="1005840" lvl="2" indent="-256032" fontAlgn="auto">
              <a:lnSpc>
                <a:spcPct val="90000"/>
              </a:lnSpc>
              <a:spcAft>
                <a:spcPts val="0"/>
              </a:spcAft>
              <a:buFont typeface="Arial"/>
              <a:buChar char="○"/>
              <a:defRPr/>
            </a:pPr>
            <a:r>
              <a:rPr lang="en-US" sz="1800" smtClean="0"/>
              <a:t>Listen to adults read to them</a:t>
            </a:r>
          </a:p>
          <a:p>
            <a:pPr marL="1005840" lvl="2" indent="-256032" fontAlgn="auto">
              <a:lnSpc>
                <a:spcPct val="90000"/>
              </a:lnSpc>
              <a:spcAft>
                <a:spcPts val="0"/>
              </a:spcAft>
              <a:buFont typeface="Arial"/>
              <a:buChar char="○"/>
              <a:defRPr/>
            </a:pPr>
            <a:r>
              <a:rPr lang="en-US" sz="1800" smtClean="0"/>
              <a:t>Read extensively on own</a:t>
            </a:r>
          </a:p>
          <a:p>
            <a:pPr marL="722376" lvl="1" indent="-274320" fontAlgn="auto">
              <a:lnSpc>
                <a:spcPct val="90000"/>
              </a:lnSpc>
              <a:spcAft>
                <a:spcPts val="0"/>
              </a:spcAft>
              <a:buFont typeface="Wingdings 2"/>
              <a:buChar char=""/>
              <a:defRPr/>
            </a:pPr>
            <a:r>
              <a:rPr lang="en-US" sz="1800" b="1" smtClean="0"/>
              <a:t>Many natural contexts are not informative enough from which to derive a word’s meaning</a:t>
            </a:r>
          </a:p>
        </p:txBody>
      </p:sp>
      <p:sp>
        <p:nvSpPr>
          <p:cNvPr id="135173" name="Rectangle 5"/>
          <p:cNvSpPr>
            <a:spLocks noGrp="1" noChangeArrowheads="1"/>
          </p:cNvSpPr>
          <p:nvPr>
            <p:ph sz="half" idx="2"/>
          </p:nvPr>
        </p:nvSpPr>
        <p:spPr>
          <a:xfrm>
            <a:off x="4613275" y="1651000"/>
            <a:ext cx="4073525" cy="3159125"/>
          </a:xfrm>
        </p:spPr>
        <p:txBody>
          <a:bodyPr>
            <a:normAutofit lnSpcReduction="10000"/>
          </a:bodyPr>
          <a:lstStyle/>
          <a:p>
            <a:pPr marL="420624" indent="-384048" fontAlgn="auto">
              <a:lnSpc>
                <a:spcPct val="90000"/>
              </a:lnSpc>
              <a:spcAft>
                <a:spcPts val="0"/>
              </a:spcAft>
              <a:buFont typeface="Wingdings 2"/>
              <a:buChar char=""/>
              <a:defRPr/>
            </a:pPr>
            <a:r>
              <a:rPr lang="en-US" sz="2400" b="1" smtClean="0">
                <a:solidFill>
                  <a:srgbClr val="66FF33"/>
                </a:solidFill>
              </a:rPr>
              <a:t>Directly</a:t>
            </a:r>
          </a:p>
          <a:p>
            <a:pPr marL="420624" indent="-384048" fontAlgn="auto">
              <a:lnSpc>
                <a:spcPct val="90000"/>
              </a:lnSpc>
              <a:spcAft>
                <a:spcPts val="0"/>
              </a:spcAft>
              <a:buFontTx/>
              <a:buNone/>
              <a:defRPr/>
            </a:pPr>
            <a:r>
              <a:rPr lang="en-US" sz="1800" b="1" smtClean="0"/>
              <a:t>       -   Specific Word Instruction</a:t>
            </a:r>
          </a:p>
          <a:p>
            <a:pPr marL="1005840" lvl="2" indent="-256032" fontAlgn="auto">
              <a:lnSpc>
                <a:spcPct val="90000"/>
              </a:lnSpc>
              <a:spcAft>
                <a:spcPts val="0"/>
              </a:spcAft>
              <a:buFont typeface="Arial"/>
              <a:buChar char="○"/>
              <a:defRPr/>
            </a:pPr>
            <a:r>
              <a:rPr lang="en-US" sz="1800" smtClean="0"/>
              <a:t>Pre-reading</a:t>
            </a:r>
          </a:p>
          <a:p>
            <a:pPr marL="1005840" lvl="2" indent="-256032" fontAlgn="auto">
              <a:lnSpc>
                <a:spcPct val="90000"/>
              </a:lnSpc>
              <a:spcAft>
                <a:spcPts val="0"/>
              </a:spcAft>
              <a:buFont typeface="Arial"/>
              <a:buChar char="○"/>
              <a:defRPr/>
            </a:pPr>
            <a:r>
              <a:rPr lang="en-US" sz="1800" smtClean="0"/>
              <a:t>Extended</a:t>
            </a:r>
          </a:p>
          <a:p>
            <a:pPr marL="1005840" lvl="2" indent="-256032" fontAlgn="auto">
              <a:lnSpc>
                <a:spcPct val="90000"/>
              </a:lnSpc>
              <a:spcAft>
                <a:spcPts val="0"/>
              </a:spcAft>
              <a:buFont typeface="Arial"/>
              <a:buChar char="○"/>
              <a:defRPr/>
            </a:pPr>
            <a:r>
              <a:rPr lang="en-US" sz="1800" smtClean="0"/>
              <a:t>Repeated exposure</a:t>
            </a:r>
          </a:p>
          <a:p>
            <a:pPr marL="722376" lvl="1" indent="-274320" fontAlgn="auto">
              <a:lnSpc>
                <a:spcPct val="90000"/>
              </a:lnSpc>
              <a:spcAft>
                <a:spcPts val="0"/>
              </a:spcAft>
              <a:buFont typeface="Wingdings 2"/>
              <a:buChar char=""/>
              <a:defRPr/>
            </a:pPr>
            <a:r>
              <a:rPr lang="en-US" sz="1800" b="1" smtClean="0"/>
              <a:t>Word Learning Strategies</a:t>
            </a:r>
          </a:p>
          <a:p>
            <a:pPr marL="1005840" lvl="2" indent="-256032" fontAlgn="auto">
              <a:lnSpc>
                <a:spcPct val="90000"/>
              </a:lnSpc>
              <a:spcAft>
                <a:spcPts val="0"/>
              </a:spcAft>
              <a:buFont typeface="Arial"/>
              <a:buChar char="○"/>
              <a:defRPr/>
            </a:pPr>
            <a:r>
              <a:rPr lang="en-US" sz="1800" smtClean="0"/>
              <a:t>Dictionaries</a:t>
            </a:r>
          </a:p>
          <a:p>
            <a:pPr marL="1005840" lvl="2" indent="-256032" fontAlgn="auto">
              <a:lnSpc>
                <a:spcPct val="90000"/>
              </a:lnSpc>
              <a:spcAft>
                <a:spcPts val="0"/>
              </a:spcAft>
              <a:buFont typeface="Arial"/>
              <a:buChar char="○"/>
              <a:defRPr/>
            </a:pPr>
            <a:r>
              <a:rPr lang="en-US" sz="1800" smtClean="0"/>
              <a:t>Word parts</a:t>
            </a:r>
          </a:p>
          <a:p>
            <a:pPr marL="1005840" lvl="2" indent="-256032" fontAlgn="auto">
              <a:lnSpc>
                <a:spcPct val="90000"/>
              </a:lnSpc>
              <a:spcAft>
                <a:spcPts val="0"/>
              </a:spcAft>
              <a:buFont typeface="Arial"/>
              <a:buChar char="○"/>
              <a:defRPr/>
            </a:pPr>
            <a:r>
              <a:rPr lang="en-US" sz="1800" smtClean="0"/>
              <a:t>Context clues</a:t>
            </a:r>
          </a:p>
          <a:p>
            <a:pPr marL="1005840" lvl="2" indent="-256032" fontAlgn="auto">
              <a:lnSpc>
                <a:spcPct val="90000"/>
              </a:lnSpc>
              <a:spcAft>
                <a:spcPts val="0"/>
              </a:spcAft>
              <a:buFont typeface="Arial"/>
              <a:buChar char="○"/>
              <a:defRPr/>
            </a:pPr>
            <a:r>
              <a:rPr lang="en-US" sz="1800" smtClean="0"/>
              <a:t>Appositives</a:t>
            </a:r>
          </a:p>
          <a:p>
            <a:pPr marL="1005840" lvl="2" indent="-256032" fontAlgn="auto">
              <a:lnSpc>
                <a:spcPct val="90000"/>
              </a:lnSpc>
              <a:spcAft>
                <a:spcPts val="0"/>
              </a:spcAft>
              <a:buFont typeface="Arial"/>
              <a:buChar char="○"/>
              <a:defRPr/>
            </a:pPr>
            <a:endParaRPr lang="en-US" sz="1800" smtClean="0"/>
          </a:p>
        </p:txBody>
      </p:sp>
    </p:spTree>
  </p:cSld>
  <p:clrMapOvr>
    <a:masterClrMapping/>
  </p:clrMapOvr>
  <p:transition spd="slow">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buFont typeface="Wingdings" pitchFamily="2" charset="2"/>
              <a:buNone/>
            </a:pPr>
            <a:r>
              <a:rPr lang="en-US" sz="2800" smtClean="0"/>
              <a:t>Research shows that learning new words in context does occur, but in very small increments.</a:t>
            </a:r>
          </a:p>
        </p:txBody>
      </p:sp>
      <p:sp>
        <p:nvSpPr>
          <p:cNvPr id="24579" name="Rectangle 3"/>
          <p:cNvSpPr>
            <a:spLocks noGrp="1" noChangeArrowheads="1"/>
          </p:cNvSpPr>
          <p:nvPr>
            <p:ph idx="1"/>
          </p:nvPr>
        </p:nvSpPr>
        <p:spPr>
          <a:xfrm>
            <a:off x="685800" y="1600200"/>
            <a:ext cx="8001000" cy="3886200"/>
          </a:xfrm>
        </p:spPr>
        <p:txBody>
          <a:bodyPr/>
          <a:lstStyle/>
          <a:p>
            <a:pPr lvl="1">
              <a:lnSpc>
                <a:spcPct val="90000"/>
              </a:lnSpc>
              <a:buFont typeface="Wingdings" pitchFamily="2" charset="2"/>
              <a:buChar char="§"/>
            </a:pPr>
            <a:r>
              <a:rPr lang="en-US" sz="2400" smtClean="0"/>
              <a:t>Studies estimate that of 100 unfamiliar words met in reading, 5 –15 of them will be learned (Nagy, 1985).</a:t>
            </a:r>
          </a:p>
          <a:p>
            <a:pPr lvl="1">
              <a:lnSpc>
                <a:spcPct val="90000"/>
              </a:lnSpc>
              <a:buFont typeface="Wingdings" pitchFamily="2" charset="2"/>
              <a:buChar char="§"/>
            </a:pPr>
            <a:r>
              <a:rPr lang="en-US" sz="2400" smtClean="0"/>
              <a:t>First students must read widely to encounter lots of words, but students in need of vocabulary instruction do not engage in wide reading (Kucan &amp; Beck, 1996).</a:t>
            </a:r>
          </a:p>
          <a:p>
            <a:pPr lvl="1">
              <a:lnSpc>
                <a:spcPct val="90000"/>
              </a:lnSpc>
              <a:buFont typeface="Wingdings" pitchFamily="2" charset="2"/>
              <a:buChar char="§"/>
            </a:pPr>
            <a:r>
              <a:rPr lang="en-US" sz="2400" smtClean="0"/>
              <a:t>To acquire word knowledge from reading requires adequate decoding skills (Beck, 2002).</a:t>
            </a:r>
          </a:p>
        </p:txBody>
      </p:sp>
    </p:spTree>
  </p:cSld>
  <p:clrMapOvr>
    <a:masterClrMapping/>
  </p:clrMapOvr>
  <p:transition spd="slow">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OUTCOMES…</a:t>
            </a:r>
          </a:p>
        </p:txBody>
      </p:sp>
      <p:sp>
        <p:nvSpPr>
          <p:cNvPr id="8195" name="Rectangle 3"/>
          <p:cNvSpPr>
            <a:spLocks noGrp="1" noChangeArrowheads="1"/>
          </p:cNvSpPr>
          <p:nvPr>
            <p:ph idx="1"/>
          </p:nvPr>
        </p:nvSpPr>
        <p:spPr/>
        <p:txBody>
          <a:bodyPr/>
          <a:lstStyle/>
          <a:p>
            <a:pPr>
              <a:buFontTx/>
              <a:buNone/>
            </a:pPr>
            <a:r>
              <a:rPr lang="en-US" b="1" smtClean="0"/>
              <a:t>By the end of today:</a:t>
            </a:r>
          </a:p>
          <a:p>
            <a:r>
              <a:rPr lang="en-US" smtClean="0"/>
              <a:t>You will understand the importance of effective vocabulary instruction.</a:t>
            </a:r>
          </a:p>
          <a:p>
            <a:r>
              <a:rPr lang="en-US" smtClean="0"/>
              <a:t>You will understand how to select words for instruction.</a:t>
            </a:r>
          </a:p>
          <a:p>
            <a:r>
              <a:rPr lang="en-US" smtClean="0"/>
              <a:t>You will have strategies and ideas for teaching vocabulary to your students.</a:t>
            </a: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33400" y="990600"/>
            <a:ext cx="8229600" cy="860425"/>
          </a:xfrm>
          <a:prstGeom prst="rect">
            <a:avLst/>
          </a:prstGeom>
          <a:noFill/>
          <a:ln w="9525">
            <a:noFill/>
            <a:miter lim="800000"/>
            <a:headEnd/>
            <a:tailEnd/>
          </a:ln>
          <a:effectLst/>
        </p:spPr>
        <p:txBody>
          <a:bodyPr>
            <a:spAutoFit/>
          </a:bodyPr>
          <a:lstStyle/>
          <a:p>
            <a:pPr>
              <a:lnSpc>
                <a:spcPct val="90000"/>
              </a:lnSpc>
              <a:spcBef>
                <a:spcPct val="20000"/>
              </a:spcBef>
              <a:buFont typeface="Wingdings" pitchFamily="2" charset="2"/>
              <a:buChar char="§"/>
              <a:defRPr/>
            </a:pPr>
            <a:r>
              <a:rPr lang="en-US" sz="2800">
                <a:effectLst>
                  <a:outerShdw blurRad="38100" dist="38100" dir="2700000" algn="tl">
                    <a:srgbClr val="000000"/>
                  </a:outerShdw>
                </a:effectLst>
              </a:rPr>
              <a:t>Struggling readers do not read well enough to derive meaning from text.</a:t>
            </a:r>
            <a:endParaRPr lang="en-US" sz="2400">
              <a:effectLst>
                <a:outerShdw blurRad="38100" dist="38100" dir="2700000" algn="tl">
                  <a:srgbClr val="000000"/>
                </a:outerShdw>
              </a:effectLst>
            </a:endParaRPr>
          </a:p>
        </p:txBody>
      </p:sp>
      <p:sp>
        <p:nvSpPr>
          <p:cNvPr id="43011" name="Text Box 3"/>
          <p:cNvSpPr txBox="1">
            <a:spLocks noChangeArrowheads="1"/>
          </p:cNvSpPr>
          <p:nvPr/>
        </p:nvSpPr>
        <p:spPr bwMode="auto">
          <a:xfrm>
            <a:off x="533400" y="2406650"/>
            <a:ext cx="8305800" cy="946150"/>
          </a:xfrm>
          <a:prstGeom prst="rect">
            <a:avLst/>
          </a:prstGeom>
          <a:noFill/>
          <a:ln w="9525">
            <a:noFill/>
            <a:miter lim="800000"/>
            <a:headEnd/>
            <a:tailEnd/>
          </a:ln>
          <a:effectLst/>
        </p:spPr>
        <p:txBody>
          <a:bodyPr>
            <a:spAutoFit/>
          </a:bodyPr>
          <a:lstStyle/>
          <a:p>
            <a:pPr>
              <a:spcBef>
                <a:spcPct val="50000"/>
              </a:spcBef>
              <a:buFont typeface="Wingdings" pitchFamily="2" charset="2"/>
              <a:buChar char="§"/>
              <a:defRPr/>
            </a:pPr>
            <a:r>
              <a:rPr lang="en-US" sz="2800">
                <a:effectLst>
                  <a:outerShdw blurRad="38100" dist="38100" dir="2700000" algn="tl">
                    <a:srgbClr val="000000"/>
                  </a:outerShdw>
                </a:effectLst>
              </a:rPr>
              <a:t>Most authors want to tell a story not convey the meaning of set words in stories.</a:t>
            </a:r>
          </a:p>
        </p:txBody>
      </p:sp>
      <p:sp>
        <p:nvSpPr>
          <p:cNvPr id="43012" name="Text Box 4"/>
          <p:cNvSpPr txBox="1">
            <a:spLocks noChangeArrowheads="1"/>
          </p:cNvSpPr>
          <p:nvPr/>
        </p:nvSpPr>
        <p:spPr bwMode="auto">
          <a:xfrm>
            <a:off x="533400" y="3860800"/>
            <a:ext cx="8153400" cy="1244600"/>
          </a:xfrm>
          <a:prstGeom prst="rect">
            <a:avLst/>
          </a:prstGeom>
          <a:noFill/>
          <a:ln w="9525">
            <a:noFill/>
            <a:miter lim="800000"/>
            <a:headEnd/>
            <a:tailEnd/>
          </a:ln>
          <a:effectLst/>
        </p:spPr>
        <p:txBody>
          <a:bodyPr>
            <a:spAutoFit/>
          </a:bodyPr>
          <a:lstStyle/>
          <a:p>
            <a:pPr>
              <a:lnSpc>
                <a:spcPct val="90000"/>
              </a:lnSpc>
              <a:spcBef>
                <a:spcPct val="20000"/>
              </a:spcBef>
              <a:buFont typeface="Wingdings" pitchFamily="2" charset="2"/>
              <a:buChar char="§"/>
              <a:defRPr/>
            </a:pPr>
            <a:r>
              <a:rPr lang="en-US" sz="2800">
                <a:effectLst>
                  <a:outerShdw blurRad="38100" dist="38100" dir="2700000" algn="tl">
                    <a:srgbClr val="000000"/>
                  </a:outerShdw>
                </a:effectLst>
              </a:rPr>
              <a:t>Thus, depending on wide reading as a source of vocabulary growth leaves at-risk students with a serious deficit (Beck, 2001).</a:t>
            </a:r>
            <a:endParaRPr lang="en-US" sz="2400">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strVal val="2/3*#ppt_w"/>
                                          </p:val>
                                        </p:tav>
                                        <p:tav tm="100000">
                                          <p:val>
                                            <p:strVal val="#ppt_w"/>
                                          </p:val>
                                        </p:tav>
                                      </p:tavLst>
                                    </p:anim>
                                    <p:anim calcmode="lin" valueType="num">
                                      <p:cBhvr>
                                        <p:cTn id="8" dur="500" fill="hold"/>
                                        <p:tgtEl>
                                          <p:spTgt spid="43010"/>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3011"/>
                                        </p:tgtEl>
                                        <p:attrNameLst>
                                          <p:attrName>style.visibility</p:attrName>
                                        </p:attrNameLst>
                                      </p:cBhvr>
                                      <p:to>
                                        <p:strVal val="visible"/>
                                      </p:to>
                                    </p:set>
                                    <p:anim calcmode="lin" valueType="num">
                                      <p:cBhvr>
                                        <p:cTn id="13" dur="500" fill="hold"/>
                                        <p:tgtEl>
                                          <p:spTgt spid="43011"/>
                                        </p:tgtEl>
                                        <p:attrNameLst>
                                          <p:attrName>ppt_w</p:attrName>
                                        </p:attrNameLst>
                                      </p:cBhvr>
                                      <p:tavLst>
                                        <p:tav tm="0">
                                          <p:val>
                                            <p:strVal val="2/3*#ppt_w"/>
                                          </p:val>
                                        </p:tav>
                                        <p:tav tm="100000">
                                          <p:val>
                                            <p:strVal val="#ppt_w"/>
                                          </p:val>
                                        </p:tav>
                                      </p:tavLst>
                                    </p:anim>
                                    <p:anim calcmode="lin" valueType="num">
                                      <p:cBhvr>
                                        <p:cTn id="14" dur="500" fill="hold"/>
                                        <p:tgtEl>
                                          <p:spTgt spid="43011"/>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childTnLst>
                                    <p:set>
                                      <p:cBhvr>
                                        <p:cTn id="18" dur="1" fill="hold">
                                          <p:stCondLst>
                                            <p:cond delay="0"/>
                                          </p:stCondLst>
                                        </p:cTn>
                                        <p:tgtEl>
                                          <p:spTgt spid="43012"/>
                                        </p:tgtEl>
                                        <p:attrNameLst>
                                          <p:attrName>style.visibility</p:attrName>
                                        </p:attrNameLst>
                                      </p:cBhvr>
                                      <p:to>
                                        <p:strVal val="visible"/>
                                      </p:to>
                                    </p:set>
                                    <p:anim calcmode="lin" valueType="num">
                                      <p:cBhvr>
                                        <p:cTn id="19" dur="500" fill="hold"/>
                                        <p:tgtEl>
                                          <p:spTgt spid="43012"/>
                                        </p:tgtEl>
                                        <p:attrNameLst>
                                          <p:attrName>ppt_w</p:attrName>
                                        </p:attrNameLst>
                                      </p:cBhvr>
                                      <p:tavLst>
                                        <p:tav tm="0">
                                          <p:val>
                                            <p:strVal val="2/3*#ppt_w"/>
                                          </p:val>
                                        </p:tav>
                                        <p:tav tm="100000">
                                          <p:val>
                                            <p:strVal val="#ppt_w"/>
                                          </p:val>
                                        </p:tav>
                                      </p:tavLst>
                                    </p:anim>
                                    <p:anim calcmode="lin" valueType="num">
                                      <p:cBhvr>
                                        <p:cTn id="20" dur="500" fill="hold"/>
                                        <p:tgtEl>
                                          <p:spTgt spid="430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autoUpdateAnimBg="0"/>
      <p:bldP spid="4301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0" y="457200"/>
            <a:ext cx="8077200" cy="1295400"/>
          </a:xfrm>
        </p:spPr>
        <p:txBody>
          <a:bodyPr>
            <a:noAutofit/>
          </a:bodyPr>
          <a:lstStyle/>
          <a:p>
            <a:pPr fontAlgn="auto">
              <a:spcAft>
                <a:spcPts val="0"/>
              </a:spcAft>
              <a:buFont typeface="Wingdings" pitchFamily="2" charset="2"/>
              <a:buChar char="§"/>
              <a:defRPr/>
            </a:pPr>
            <a:r>
              <a:rPr lang="en-US" sz="2800" b="1" dirty="0" smtClean="0">
                <a:effectLst>
                  <a:outerShdw blurRad="38100" dist="38100" dir="2700000" algn="tl">
                    <a:srgbClr val="000000">
                      <a:alpha val="43137"/>
                    </a:srgbClr>
                  </a:outerShdw>
                </a:effectLst>
              </a:rPr>
              <a:t>Research shows that students learn 3-20     </a:t>
            </a:r>
            <a:br>
              <a:rPr lang="en-US" sz="2800" b="1" dirty="0" smtClean="0">
                <a:effectLst>
                  <a:outerShdw blurRad="38100" dist="38100" dir="2700000" algn="tl">
                    <a:srgbClr val="000000">
                      <a:alpha val="43137"/>
                    </a:srgbClr>
                  </a:outerShdw>
                </a:effectLst>
              </a:rPr>
            </a:br>
            <a:r>
              <a:rPr lang="en-US" sz="2800" b="1" dirty="0" smtClean="0">
                <a:effectLst>
                  <a:outerShdw blurRad="38100" dist="38100" dir="2700000" algn="tl">
                    <a:srgbClr val="000000">
                      <a:alpha val="43137"/>
                    </a:srgbClr>
                  </a:outerShdw>
                </a:effectLst>
              </a:rPr>
              <a:t>words a day for an average of 7 words per day (Miller, 1978).</a:t>
            </a:r>
          </a:p>
        </p:txBody>
      </p:sp>
      <p:sp>
        <p:nvSpPr>
          <p:cNvPr id="15364" name="Text Box 4"/>
          <p:cNvSpPr txBox="1">
            <a:spLocks noChangeArrowheads="1"/>
          </p:cNvSpPr>
          <p:nvPr/>
        </p:nvSpPr>
        <p:spPr bwMode="auto">
          <a:xfrm>
            <a:off x="685800" y="2940050"/>
            <a:ext cx="7848600" cy="946150"/>
          </a:xfrm>
          <a:prstGeom prst="rect">
            <a:avLst/>
          </a:prstGeom>
          <a:noFill/>
          <a:ln w="9525">
            <a:noFill/>
            <a:miter lim="800000"/>
            <a:headEnd/>
            <a:tailEnd/>
          </a:ln>
          <a:effectLst/>
        </p:spPr>
        <p:txBody>
          <a:bodyPr>
            <a:spAutoFit/>
          </a:bodyPr>
          <a:lstStyle/>
          <a:p>
            <a:pPr>
              <a:spcBef>
                <a:spcPct val="20000"/>
              </a:spcBef>
              <a:buFont typeface="Wingdings" pitchFamily="2" charset="2"/>
              <a:buChar char="§"/>
              <a:defRPr/>
            </a:pPr>
            <a:r>
              <a:rPr lang="en-US" sz="2800">
                <a:effectLst>
                  <a:outerShdw blurRad="38100" dist="38100" dir="2700000" algn="tl">
                    <a:srgbClr val="000000"/>
                  </a:outerShdw>
                </a:effectLst>
              </a:rPr>
              <a:t>But there are too many words in the English language to teach!</a:t>
            </a:r>
          </a:p>
        </p:txBody>
      </p:sp>
      <p:sp>
        <p:nvSpPr>
          <p:cNvPr id="15365" name="Text Box 5"/>
          <p:cNvSpPr txBox="1">
            <a:spLocks noChangeArrowheads="1"/>
          </p:cNvSpPr>
          <p:nvPr/>
        </p:nvSpPr>
        <p:spPr bwMode="auto">
          <a:xfrm>
            <a:off x="685800" y="3976688"/>
            <a:ext cx="8153400" cy="519112"/>
          </a:xfrm>
          <a:prstGeom prst="rect">
            <a:avLst/>
          </a:prstGeom>
          <a:noFill/>
          <a:ln w="9525">
            <a:noFill/>
            <a:miter lim="800000"/>
            <a:headEnd/>
            <a:tailEnd/>
          </a:ln>
          <a:effectLst/>
        </p:spPr>
        <p:txBody>
          <a:bodyPr>
            <a:spAutoFit/>
          </a:bodyPr>
          <a:lstStyle/>
          <a:p>
            <a:pPr>
              <a:spcBef>
                <a:spcPct val="50000"/>
              </a:spcBef>
              <a:buFont typeface="Wingdings" pitchFamily="2" charset="2"/>
              <a:buChar char="§"/>
              <a:defRPr/>
            </a:pPr>
            <a:r>
              <a:rPr lang="en-US" sz="2800">
                <a:effectLst>
                  <a:outerShdw blurRad="38100" dist="38100" dir="2700000" algn="tl">
                    <a:srgbClr val="000000"/>
                  </a:outerShdw>
                </a:effectLst>
              </a:rPr>
              <a:t>Not all words call for attention (Beck,2001).</a:t>
            </a:r>
            <a:endParaRPr lang="en-US" sz="2400">
              <a:effectLst>
                <a:outerShdw blurRad="38100" dist="38100" dir="2700000" algn="tl">
                  <a:srgbClr val="000000"/>
                </a:outerShdw>
              </a:effectLst>
            </a:endParaRPr>
          </a:p>
        </p:txBody>
      </p:sp>
      <p:sp>
        <p:nvSpPr>
          <p:cNvPr id="15366" name="Text Box 6"/>
          <p:cNvSpPr txBox="1">
            <a:spLocks noChangeArrowheads="1"/>
          </p:cNvSpPr>
          <p:nvPr/>
        </p:nvSpPr>
        <p:spPr bwMode="auto">
          <a:xfrm>
            <a:off x="685800" y="4692650"/>
            <a:ext cx="7924800" cy="946150"/>
          </a:xfrm>
          <a:prstGeom prst="rect">
            <a:avLst/>
          </a:prstGeom>
          <a:noFill/>
          <a:ln w="9525">
            <a:noFill/>
            <a:miter lim="800000"/>
            <a:headEnd/>
            <a:tailEnd/>
          </a:ln>
          <a:effectLst/>
        </p:spPr>
        <p:txBody>
          <a:bodyPr>
            <a:spAutoFit/>
          </a:bodyPr>
          <a:lstStyle/>
          <a:p>
            <a:pPr>
              <a:spcBef>
                <a:spcPct val="50000"/>
              </a:spcBef>
              <a:buFont typeface="Wingdings" pitchFamily="2" charset="2"/>
              <a:buChar char="§"/>
              <a:defRPr/>
            </a:pPr>
            <a:r>
              <a:rPr lang="en-US" sz="2800">
                <a:effectLst>
                  <a:outerShdw blurRad="38100" dist="38100" dir="2700000" algn="tl">
                    <a:srgbClr val="000000"/>
                  </a:outerShdw>
                </a:effectLst>
              </a:rPr>
              <a:t>Based on Nagy and Anderson’s research, Dr. Beck suggests teaching 400 words per year.</a:t>
            </a:r>
          </a:p>
        </p:txBody>
      </p:sp>
      <p:sp>
        <p:nvSpPr>
          <p:cNvPr id="15367" name="Text Box 7"/>
          <p:cNvSpPr txBox="1">
            <a:spLocks noChangeArrowheads="1"/>
          </p:cNvSpPr>
          <p:nvPr/>
        </p:nvSpPr>
        <p:spPr bwMode="auto">
          <a:xfrm>
            <a:off x="685800" y="1873250"/>
            <a:ext cx="7848600" cy="946150"/>
          </a:xfrm>
          <a:prstGeom prst="rect">
            <a:avLst/>
          </a:prstGeom>
          <a:noFill/>
          <a:ln w="9525">
            <a:noFill/>
            <a:miter lim="800000"/>
            <a:headEnd/>
            <a:tailEnd/>
          </a:ln>
          <a:effectLst/>
        </p:spPr>
        <p:txBody>
          <a:bodyPr>
            <a:spAutoFit/>
          </a:bodyPr>
          <a:lstStyle/>
          <a:p>
            <a:pPr>
              <a:spcBef>
                <a:spcPct val="20000"/>
              </a:spcBef>
              <a:buFont typeface="Wingdings" pitchFamily="2" charset="2"/>
              <a:buChar char="§"/>
              <a:defRPr/>
            </a:pPr>
            <a:r>
              <a:rPr lang="en-US" sz="2800" dirty="0">
                <a:effectLst>
                  <a:outerShdw blurRad="38100" dist="38100" dir="2700000" algn="tl">
                    <a:srgbClr val="000000"/>
                  </a:outerShdw>
                </a:effectLst>
              </a:rPr>
              <a:t>At-risk students are learning less than 1-2 words per day or none at all.</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ppt_w</p:attrName>
                                        </p:attrNameLst>
                                      </p:cBhvr>
                                      <p:tavLst>
                                        <p:tav tm="0">
                                          <p:val>
                                            <p:fltVal val="0"/>
                                          </p:val>
                                        </p:tav>
                                        <p:tav tm="100000">
                                          <p:val>
                                            <p:strVal val="#ppt_w"/>
                                          </p:val>
                                        </p:tav>
                                      </p:tavLst>
                                    </p:anim>
                                    <p:anim calcmode="lin" valueType="num">
                                      <p:cBhvr>
                                        <p:cTn id="8" dur="1000" fill="hold"/>
                                        <p:tgtEl>
                                          <p:spTgt spid="15362"/>
                                        </p:tgtEl>
                                        <p:attrNameLst>
                                          <p:attrName>ppt_h</p:attrName>
                                        </p:attrNameLst>
                                      </p:cBhvr>
                                      <p:tavLst>
                                        <p:tav tm="0">
                                          <p:val>
                                            <p:fltVal val="0"/>
                                          </p:val>
                                        </p:tav>
                                        <p:tav tm="100000">
                                          <p:val>
                                            <p:strVal val="#ppt_h"/>
                                          </p:val>
                                        </p:tav>
                                      </p:tavLst>
                                    </p:anim>
                                    <p:anim calcmode="lin" valueType="num">
                                      <p:cBhvr>
                                        <p:cTn id="9" dur="1000" fill="hold"/>
                                        <p:tgtEl>
                                          <p:spTgt spid="1536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5367"/>
                                        </p:tgtEl>
                                        <p:attrNameLst>
                                          <p:attrName>style.visibility</p:attrName>
                                        </p:attrNameLst>
                                      </p:cBhvr>
                                      <p:to>
                                        <p:strVal val="visible"/>
                                      </p:to>
                                    </p:set>
                                    <p:anim calcmode="lin" valueType="num">
                                      <p:cBhvr>
                                        <p:cTn id="15" dur="1000" fill="hold"/>
                                        <p:tgtEl>
                                          <p:spTgt spid="15367"/>
                                        </p:tgtEl>
                                        <p:attrNameLst>
                                          <p:attrName>ppt_w</p:attrName>
                                        </p:attrNameLst>
                                      </p:cBhvr>
                                      <p:tavLst>
                                        <p:tav tm="0">
                                          <p:val>
                                            <p:fltVal val="0"/>
                                          </p:val>
                                        </p:tav>
                                        <p:tav tm="100000">
                                          <p:val>
                                            <p:strVal val="#ppt_w"/>
                                          </p:val>
                                        </p:tav>
                                      </p:tavLst>
                                    </p:anim>
                                    <p:anim calcmode="lin" valueType="num">
                                      <p:cBhvr>
                                        <p:cTn id="16" dur="1000" fill="hold"/>
                                        <p:tgtEl>
                                          <p:spTgt spid="15367"/>
                                        </p:tgtEl>
                                        <p:attrNameLst>
                                          <p:attrName>ppt_h</p:attrName>
                                        </p:attrNameLst>
                                      </p:cBhvr>
                                      <p:tavLst>
                                        <p:tav tm="0">
                                          <p:val>
                                            <p:fltVal val="0"/>
                                          </p:val>
                                        </p:tav>
                                        <p:tav tm="100000">
                                          <p:val>
                                            <p:strVal val="#ppt_h"/>
                                          </p:val>
                                        </p:tav>
                                      </p:tavLst>
                                    </p:anim>
                                    <p:anim calcmode="lin" valueType="num">
                                      <p:cBhvr>
                                        <p:cTn id="17" dur="1000" fill="hold"/>
                                        <p:tgtEl>
                                          <p:spTgt spid="1536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536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5364"/>
                                        </p:tgtEl>
                                        <p:attrNameLst>
                                          <p:attrName>style.visibility</p:attrName>
                                        </p:attrNameLst>
                                      </p:cBhvr>
                                      <p:to>
                                        <p:strVal val="visible"/>
                                      </p:to>
                                    </p:set>
                                    <p:anim calcmode="lin" valueType="num">
                                      <p:cBhvr>
                                        <p:cTn id="23" dur="1000" fill="hold"/>
                                        <p:tgtEl>
                                          <p:spTgt spid="15364"/>
                                        </p:tgtEl>
                                        <p:attrNameLst>
                                          <p:attrName>ppt_w</p:attrName>
                                        </p:attrNameLst>
                                      </p:cBhvr>
                                      <p:tavLst>
                                        <p:tav tm="0">
                                          <p:val>
                                            <p:fltVal val="0"/>
                                          </p:val>
                                        </p:tav>
                                        <p:tav tm="100000">
                                          <p:val>
                                            <p:strVal val="#ppt_w"/>
                                          </p:val>
                                        </p:tav>
                                      </p:tavLst>
                                    </p:anim>
                                    <p:anim calcmode="lin" valueType="num">
                                      <p:cBhvr>
                                        <p:cTn id="24" dur="1000" fill="hold"/>
                                        <p:tgtEl>
                                          <p:spTgt spid="15364"/>
                                        </p:tgtEl>
                                        <p:attrNameLst>
                                          <p:attrName>ppt_h</p:attrName>
                                        </p:attrNameLst>
                                      </p:cBhvr>
                                      <p:tavLst>
                                        <p:tav tm="0">
                                          <p:val>
                                            <p:fltVal val="0"/>
                                          </p:val>
                                        </p:tav>
                                        <p:tav tm="100000">
                                          <p:val>
                                            <p:strVal val="#ppt_h"/>
                                          </p:val>
                                        </p:tav>
                                      </p:tavLst>
                                    </p:anim>
                                    <p:anim calcmode="lin" valueType="num">
                                      <p:cBhvr>
                                        <p:cTn id="25" dur="1000" fill="hold"/>
                                        <p:tgtEl>
                                          <p:spTgt spid="1536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536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15365"/>
                                        </p:tgtEl>
                                        <p:attrNameLst>
                                          <p:attrName>style.visibility</p:attrName>
                                        </p:attrNameLst>
                                      </p:cBhvr>
                                      <p:to>
                                        <p:strVal val="visible"/>
                                      </p:to>
                                    </p:set>
                                    <p:anim calcmode="lin" valueType="num">
                                      <p:cBhvr>
                                        <p:cTn id="31" dur="1000" fill="hold"/>
                                        <p:tgtEl>
                                          <p:spTgt spid="15365"/>
                                        </p:tgtEl>
                                        <p:attrNameLst>
                                          <p:attrName>ppt_w</p:attrName>
                                        </p:attrNameLst>
                                      </p:cBhvr>
                                      <p:tavLst>
                                        <p:tav tm="0">
                                          <p:val>
                                            <p:fltVal val="0"/>
                                          </p:val>
                                        </p:tav>
                                        <p:tav tm="100000">
                                          <p:val>
                                            <p:strVal val="#ppt_w"/>
                                          </p:val>
                                        </p:tav>
                                      </p:tavLst>
                                    </p:anim>
                                    <p:anim calcmode="lin" valueType="num">
                                      <p:cBhvr>
                                        <p:cTn id="32" dur="1000" fill="hold"/>
                                        <p:tgtEl>
                                          <p:spTgt spid="15365"/>
                                        </p:tgtEl>
                                        <p:attrNameLst>
                                          <p:attrName>ppt_h</p:attrName>
                                        </p:attrNameLst>
                                      </p:cBhvr>
                                      <p:tavLst>
                                        <p:tav tm="0">
                                          <p:val>
                                            <p:fltVal val="0"/>
                                          </p:val>
                                        </p:tav>
                                        <p:tav tm="100000">
                                          <p:val>
                                            <p:strVal val="#ppt_h"/>
                                          </p:val>
                                        </p:tav>
                                      </p:tavLst>
                                    </p:anim>
                                    <p:anim calcmode="lin" valueType="num">
                                      <p:cBhvr>
                                        <p:cTn id="33" dur="1000" fill="hold"/>
                                        <p:tgtEl>
                                          <p:spTgt spid="15365"/>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536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15366"/>
                                        </p:tgtEl>
                                        <p:attrNameLst>
                                          <p:attrName>style.visibility</p:attrName>
                                        </p:attrNameLst>
                                      </p:cBhvr>
                                      <p:to>
                                        <p:strVal val="visible"/>
                                      </p:to>
                                    </p:set>
                                    <p:anim calcmode="lin" valueType="num">
                                      <p:cBhvr>
                                        <p:cTn id="39" dur="1000" fill="hold"/>
                                        <p:tgtEl>
                                          <p:spTgt spid="15366"/>
                                        </p:tgtEl>
                                        <p:attrNameLst>
                                          <p:attrName>ppt_w</p:attrName>
                                        </p:attrNameLst>
                                      </p:cBhvr>
                                      <p:tavLst>
                                        <p:tav tm="0">
                                          <p:val>
                                            <p:fltVal val="0"/>
                                          </p:val>
                                        </p:tav>
                                        <p:tav tm="100000">
                                          <p:val>
                                            <p:strVal val="#ppt_w"/>
                                          </p:val>
                                        </p:tav>
                                      </p:tavLst>
                                    </p:anim>
                                    <p:anim calcmode="lin" valueType="num">
                                      <p:cBhvr>
                                        <p:cTn id="40" dur="1000" fill="hold"/>
                                        <p:tgtEl>
                                          <p:spTgt spid="15366"/>
                                        </p:tgtEl>
                                        <p:attrNameLst>
                                          <p:attrName>ppt_h</p:attrName>
                                        </p:attrNameLst>
                                      </p:cBhvr>
                                      <p:tavLst>
                                        <p:tav tm="0">
                                          <p:val>
                                            <p:fltVal val="0"/>
                                          </p:val>
                                        </p:tav>
                                        <p:tav tm="100000">
                                          <p:val>
                                            <p:strVal val="#ppt_h"/>
                                          </p:val>
                                        </p:tav>
                                      </p:tavLst>
                                    </p:anim>
                                    <p:anim calcmode="lin" valueType="num">
                                      <p:cBhvr>
                                        <p:cTn id="41" dur="1000" fill="hold"/>
                                        <p:tgtEl>
                                          <p:spTgt spid="15366"/>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536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4" grpId="0" autoUpdateAnimBg="0"/>
      <p:bldP spid="15365" grpId="0" autoUpdateAnimBg="0"/>
      <p:bldP spid="15366" grpId="0" autoUpdateAnimBg="0"/>
      <p:bldP spid="1536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p:cNvSpPr>
          <p:nvPr>
            <p:ph type="title"/>
          </p:nvPr>
        </p:nvSpPr>
        <p:spPr/>
        <p:txBody>
          <a:bodyPr/>
          <a:lstStyle/>
          <a:p>
            <a:r>
              <a:rPr lang="en-US" sz="4200" smtClean="0"/>
              <a:t>Number of Exposures Needed to Learn a New Word</a:t>
            </a:r>
          </a:p>
        </p:txBody>
      </p:sp>
      <p:sp>
        <p:nvSpPr>
          <p:cNvPr id="88067" name="Rectangle 3"/>
          <p:cNvSpPr>
            <a:spLocks noGrp="1"/>
          </p:cNvSpPr>
          <p:nvPr>
            <p:ph type="body" idx="1"/>
          </p:nvPr>
        </p:nvSpPr>
        <p:spPr>
          <a:xfrm>
            <a:off x="685800" y="1600200"/>
            <a:ext cx="7467600" cy="3921125"/>
          </a:xfrm>
        </p:spPr>
        <p:txBody>
          <a:bodyPr/>
          <a:lstStyle/>
          <a:p>
            <a:pPr>
              <a:lnSpc>
                <a:spcPct val="90000"/>
              </a:lnSpc>
            </a:pPr>
            <a:r>
              <a:rPr lang="en-US" smtClean="0"/>
              <a:t>Significantly above average </a:t>
            </a:r>
          </a:p>
          <a:p>
            <a:pPr>
              <a:lnSpc>
                <a:spcPct val="90000"/>
              </a:lnSpc>
              <a:buFont typeface="Wingdings 2" pitchFamily="18" charset="2"/>
              <a:buNone/>
            </a:pPr>
            <a:r>
              <a:rPr lang="en-US" smtClean="0"/>
              <a:t>	intelligence = 20</a:t>
            </a:r>
          </a:p>
          <a:p>
            <a:pPr>
              <a:lnSpc>
                <a:spcPct val="90000"/>
              </a:lnSpc>
            </a:pPr>
            <a:r>
              <a:rPr lang="en-US" smtClean="0"/>
              <a:t>Above average = 30</a:t>
            </a:r>
          </a:p>
          <a:p>
            <a:pPr>
              <a:lnSpc>
                <a:spcPct val="90000"/>
              </a:lnSpc>
            </a:pPr>
            <a:r>
              <a:rPr lang="en-US" smtClean="0"/>
              <a:t>Average = 35</a:t>
            </a:r>
          </a:p>
          <a:p>
            <a:pPr>
              <a:lnSpc>
                <a:spcPct val="90000"/>
              </a:lnSpc>
            </a:pPr>
            <a:r>
              <a:rPr lang="en-US" smtClean="0"/>
              <a:t>Below average = 40</a:t>
            </a:r>
          </a:p>
          <a:p>
            <a:pPr>
              <a:lnSpc>
                <a:spcPct val="90000"/>
              </a:lnSpc>
            </a:pPr>
            <a:r>
              <a:rPr lang="en-US" smtClean="0"/>
              <a:t>Mild cognitive impairment = 45</a:t>
            </a:r>
          </a:p>
          <a:p>
            <a:pPr>
              <a:lnSpc>
                <a:spcPct val="90000"/>
              </a:lnSpc>
            </a:pPr>
            <a:r>
              <a:rPr lang="en-US" smtClean="0"/>
              <a:t>Moderate cognitive impairment = 55</a:t>
            </a:r>
          </a:p>
          <a:p>
            <a:pPr>
              <a:lnSpc>
                <a:spcPct val="90000"/>
              </a:lnSpc>
              <a:buFont typeface="Wingdings 2" pitchFamily="18" charset="2"/>
              <a:buNone/>
            </a:pPr>
            <a:r>
              <a:rPr lang="en-US" sz="1800" smtClean="0"/>
              <a:t>			(Gates, 1931; McCormick, 1999)</a:t>
            </a:r>
          </a:p>
        </p:txBody>
      </p:sp>
    </p:spTree>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1219200"/>
            <a:ext cx="8229600" cy="2743200"/>
          </a:xfrm>
        </p:spPr>
        <p:txBody>
          <a:bodyPr/>
          <a:lstStyle/>
          <a:p>
            <a:r>
              <a:rPr lang="en-US" sz="4800" smtClean="0"/>
              <a:t>WHAT SHOULD TEACHERS DO?</a:t>
            </a:r>
          </a:p>
        </p:txBody>
      </p:sp>
    </p:spTree>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p:nvPr>
        </p:nvSpPr>
        <p:spPr/>
        <p:txBody>
          <a:bodyPr/>
          <a:lstStyle/>
          <a:p>
            <a:r>
              <a:rPr lang="en-US" sz="4200" smtClean="0"/>
              <a:t>Create a word conscious classroom!</a:t>
            </a:r>
          </a:p>
        </p:txBody>
      </p:sp>
      <p:sp>
        <p:nvSpPr>
          <p:cNvPr id="91139" name="Rectangle 3"/>
          <p:cNvSpPr>
            <a:spLocks noGrp="1"/>
          </p:cNvSpPr>
          <p:nvPr>
            <p:ph type="body" idx="1"/>
          </p:nvPr>
        </p:nvSpPr>
        <p:spPr>
          <a:xfrm>
            <a:off x="457200" y="1752600"/>
            <a:ext cx="7467600" cy="3556000"/>
          </a:xfrm>
        </p:spPr>
        <p:txBody>
          <a:bodyPr/>
          <a:lstStyle/>
          <a:p>
            <a:pPr>
              <a:lnSpc>
                <a:spcPct val="90000"/>
              </a:lnSpc>
            </a:pPr>
            <a:r>
              <a:rPr lang="en-US" sz="3200" smtClean="0"/>
              <a:t>Motivate through your own enthusiasm.</a:t>
            </a:r>
          </a:p>
          <a:p>
            <a:pPr>
              <a:lnSpc>
                <a:spcPct val="90000"/>
              </a:lnSpc>
            </a:pPr>
            <a:r>
              <a:rPr lang="en-US" sz="3200" smtClean="0"/>
              <a:t>Recognize juicy words and vivid language.</a:t>
            </a:r>
          </a:p>
          <a:p>
            <a:pPr>
              <a:lnSpc>
                <a:spcPct val="90000"/>
              </a:lnSpc>
            </a:pPr>
            <a:r>
              <a:rPr lang="en-US" sz="3200" smtClean="0"/>
              <a:t>Select high quality literature for read alouds that you enjoy!</a:t>
            </a:r>
          </a:p>
          <a:p>
            <a:pPr>
              <a:lnSpc>
                <a:spcPct val="90000"/>
              </a:lnSpc>
            </a:pPr>
            <a:r>
              <a:rPr lang="en-US" sz="3200" smtClean="0"/>
              <a:t>Develop word detectives…</a:t>
            </a:r>
          </a:p>
          <a:p>
            <a:pPr>
              <a:lnSpc>
                <a:spcPct val="90000"/>
              </a:lnSpc>
              <a:buFont typeface="Wingdings 2" pitchFamily="18" charset="2"/>
              <a:buNone/>
            </a:pPr>
            <a:endParaRPr lang="en-US" sz="3200" smtClean="0"/>
          </a:p>
          <a:p>
            <a:pPr>
              <a:lnSpc>
                <a:spcPct val="90000"/>
              </a:lnSpc>
              <a:buFont typeface="Wingdings 2" pitchFamily="18" charset="2"/>
              <a:buNone/>
            </a:pPr>
            <a:endParaRPr lang="en-US" sz="2600" smtClean="0"/>
          </a:p>
        </p:txBody>
      </p:sp>
    </p:spTree>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609600" y="1219200"/>
            <a:ext cx="7848600" cy="38862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None/>
            </a:pPr>
            <a:endParaRPr lang="en-US" sz="2800">
              <a:effectLst>
                <a:outerShdw blurRad="38100" dist="38100" dir="2700000" algn="tl">
                  <a:srgbClr val="000000"/>
                </a:outerShdw>
              </a:effectLst>
              <a:latin typeface="Times New Roman" pitchFamily="18" charset="0"/>
            </a:endParaRPr>
          </a:p>
          <a:p>
            <a:pPr marL="742950" lvl="1" indent="-285750">
              <a:lnSpc>
                <a:spcPct val="90000"/>
              </a:lnSpc>
              <a:spcBef>
                <a:spcPct val="20000"/>
              </a:spcBef>
              <a:buFont typeface="Wingdings" pitchFamily="2" charset="2"/>
              <a:buNone/>
            </a:pPr>
            <a:r>
              <a:rPr lang="en-US" sz="4000">
                <a:effectLst>
                  <a:outerShdw blurRad="38100" dist="38100" dir="2700000" algn="tl">
                    <a:srgbClr val="000000"/>
                  </a:outerShdw>
                </a:effectLst>
              </a:rPr>
              <a:t>  According to research, teachers must make vocabulary instruction </a:t>
            </a:r>
            <a:r>
              <a:rPr lang="en-US" sz="4000">
                <a:solidFill>
                  <a:srgbClr val="66FF33"/>
                </a:solidFill>
                <a:effectLst>
                  <a:outerShdw blurRad="38100" dist="38100" dir="2700000" algn="tl">
                    <a:srgbClr val="000000"/>
                  </a:outerShdw>
                </a:effectLst>
              </a:rPr>
              <a:t>robust</a:t>
            </a:r>
            <a:r>
              <a:rPr lang="en-US" sz="4000">
                <a:effectLst>
                  <a:outerShdw blurRad="38100" dist="38100" dir="2700000" algn="tl">
                    <a:srgbClr val="000000"/>
                  </a:outerShdw>
                </a:effectLst>
              </a:rPr>
              <a:t>, vigorous, strong and powerful to be effective.</a:t>
            </a:r>
            <a:endParaRPr lang="en-US" sz="4000">
              <a:effectLst>
                <a:outerShdw blurRad="38100" dist="38100" dir="2700000" algn="tl">
                  <a:srgbClr val="000000"/>
                </a:outerShdw>
              </a:effectLst>
              <a:hlinkClick r:id="rId2" action="ppaction://hlinkpres?slideindex=49&amp;slidetitle=PowerPoint Presentation"/>
            </a:endParaRPr>
          </a:p>
          <a:p>
            <a:pPr marL="742950" lvl="1" indent="-285750">
              <a:lnSpc>
                <a:spcPct val="90000"/>
              </a:lnSpc>
              <a:spcBef>
                <a:spcPct val="20000"/>
              </a:spcBef>
              <a:buFont typeface="Wingdings" pitchFamily="2" charset="2"/>
              <a:buNone/>
            </a:pPr>
            <a:endParaRPr lang="en-US" sz="3200">
              <a:effectLst>
                <a:outerShdw blurRad="38100" dist="38100" dir="2700000" algn="tl">
                  <a:srgbClr val="000000"/>
                </a:outerShdw>
              </a:effectLst>
              <a:hlinkClick r:id="rId2" action="ppaction://hlinkpres?slideindex=49&amp;slidetitle=PowerPoint Presentation"/>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1000" fill="hold"/>
                                        <p:tgtEl>
                                          <p:spTgt spid="12292"/>
                                        </p:tgtEl>
                                        <p:attrNameLst>
                                          <p:attrName>ppt_w</p:attrName>
                                        </p:attrNameLst>
                                      </p:cBhvr>
                                      <p:tavLst>
                                        <p:tav tm="0">
                                          <p:val>
                                            <p:fltVal val="0"/>
                                          </p:val>
                                        </p:tav>
                                        <p:tav tm="100000">
                                          <p:val>
                                            <p:strVal val="#ppt_w"/>
                                          </p:val>
                                        </p:tav>
                                      </p:tavLst>
                                    </p:anim>
                                    <p:anim calcmode="lin" valueType="num">
                                      <p:cBhvr>
                                        <p:cTn id="8" dur="1000" fill="hold"/>
                                        <p:tgtEl>
                                          <p:spTgt spid="12292"/>
                                        </p:tgtEl>
                                        <p:attrNameLst>
                                          <p:attrName>ppt_h</p:attrName>
                                        </p:attrNameLst>
                                      </p:cBhvr>
                                      <p:tavLst>
                                        <p:tav tm="0">
                                          <p:val>
                                            <p:fltVal val="0"/>
                                          </p:val>
                                        </p:tav>
                                        <p:tav tm="100000">
                                          <p:val>
                                            <p:strVal val="#ppt_h"/>
                                          </p:val>
                                        </p:tav>
                                      </p:tavLst>
                                    </p:anim>
                                    <p:anim calcmode="lin" valueType="num">
                                      <p:cBhvr>
                                        <p:cTn id="9" dur="1000" fill="hold"/>
                                        <p:tgtEl>
                                          <p:spTgt spid="1229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304800"/>
            <a:ext cx="8610600" cy="1524000"/>
          </a:xfrm>
        </p:spPr>
        <p:txBody>
          <a:bodyPr/>
          <a:lstStyle/>
          <a:p>
            <a:r>
              <a:rPr lang="en-US" sz="4000" smtClean="0"/>
              <a:t>What makes vocabulary instruction robust?</a:t>
            </a:r>
          </a:p>
        </p:txBody>
      </p:sp>
      <p:sp>
        <p:nvSpPr>
          <p:cNvPr id="13315" name="Rectangle 3"/>
          <p:cNvSpPr>
            <a:spLocks noGrp="1" noChangeArrowheads="1"/>
          </p:cNvSpPr>
          <p:nvPr>
            <p:ph idx="1"/>
          </p:nvPr>
        </p:nvSpPr>
        <p:spPr>
          <a:xfrm>
            <a:off x="609600" y="1752600"/>
            <a:ext cx="8229600" cy="3581400"/>
          </a:xfrm>
        </p:spPr>
        <p:txBody>
          <a:bodyPr/>
          <a:lstStyle/>
          <a:p>
            <a:pPr>
              <a:lnSpc>
                <a:spcPct val="90000"/>
              </a:lnSpc>
              <a:buClr>
                <a:schemeClr val="tx1"/>
              </a:buClr>
              <a:buFont typeface="Wingdings" pitchFamily="2" charset="2"/>
              <a:buNone/>
            </a:pPr>
            <a:endParaRPr lang="en-US" sz="2800" smtClean="0"/>
          </a:p>
          <a:p>
            <a:pPr>
              <a:lnSpc>
                <a:spcPct val="90000"/>
              </a:lnSpc>
              <a:buClr>
                <a:schemeClr val="tx1"/>
              </a:buClr>
              <a:buFont typeface="Wingdings" pitchFamily="2" charset="2"/>
              <a:buChar char="§"/>
            </a:pPr>
            <a:r>
              <a:rPr lang="en-US" sz="3600" smtClean="0"/>
              <a:t>A robust approach to vocabulary instruction involves directly explaining the meanings of words along with thought-provoking, playful and interactive follow-up.</a:t>
            </a:r>
          </a:p>
          <a:p>
            <a:pPr>
              <a:lnSpc>
                <a:spcPct val="90000"/>
              </a:lnSpc>
              <a:buClr>
                <a:schemeClr val="tx1"/>
              </a:buClr>
              <a:buFont typeface="Wingdings" pitchFamily="2" charset="2"/>
              <a:buChar char="v"/>
            </a:pPr>
            <a:endParaRPr lang="en-US" sz="3600" smtClean="0"/>
          </a:p>
          <a:p>
            <a:pPr>
              <a:lnSpc>
                <a:spcPct val="90000"/>
              </a:lnSpc>
              <a:buClr>
                <a:schemeClr val="tx1"/>
              </a:buClr>
              <a:buFont typeface="Wingdings" pitchFamily="2" charset="2"/>
              <a:buChar char="v"/>
            </a:pPr>
            <a:endParaRPr lang="en-US" smtClean="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in)">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box(in)">
                                      <p:cBhvr>
                                        <p:cTn id="12" dur="5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Goal</a:t>
            </a:r>
          </a:p>
        </p:txBody>
      </p:sp>
      <p:sp>
        <p:nvSpPr>
          <p:cNvPr id="30723" name="Rectangle 3"/>
          <p:cNvSpPr>
            <a:spLocks noGrp="1" noChangeArrowheads="1"/>
          </p:cNvSpPr>
          <p:nvPr>
            <p:ph idx="1"/>
          </p:nvPr>
        </p:nvSpPr>
        <p:spPr/>
        <p:txBody>
          <a:bodyPr/>
          <a:lstStyle/>
          <a:p>
            <a:r>
              <a:rPr lang="en-US" sz="3600" smtClean="0"/>
              <a:t>400 words/year</a:t>
            </a:r>
            <a:r>
              <a:rPr lang="en-US" smtClean="0"/>
              <a:t> </a:t>
            </a:r>
          </a:p>
          <a:p>
            <a:pPr lvl="3">
              <a:buFont typeface="Tahoma" pitchFamily="34" charset="0"/>
              <a:buNone/>
            </a:pPr>
            <a:r>
              <a:rPr lang="en-US" smtClean="0"/>
              <a:t>(Beck, McKeown, and Kulcan, 2002)</a:t>
            </a:r>
          </a:p>
          <a:p>
            <a:r>
              <a:rPr lang="en-US" sz="3600" smtClean="0"/>
              <a:t>Word learning must be strategic and accelerative rather than pure memorization!</a:t>
            </a:r>
          </a:p>
          <a:p>
            <a:pPr lvl="3">
              <a:buFont typeface="Tahoma" pitchFamily="34" charset="0"/>
              <a:buNone/>
            </a:pPr>
            <a:endParaRPr lang="en-US" sz="3600" smtClean="0"/>
          </a:p>
        </p:txBody>
      </p:sp>
    </p:spTree>
  </p:cSld>
  <p:clrMapOvr>
    <a:masterClrMapping/>
  </p:clrMapOvr>
  <p:transition spd="slow">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252413"/>
            <a:ext cx="8229600" cy="1042987"/>
          </a:xfrm>
        </p:spPr>
        <p:txBody>
          <a:bodyPr>
            <a:normAutofit fontScale="90000"/>
          </a:bodyPr>
          <a:lstStyle/>
          <a:p>
            <a:r>
              <a:rPr lang="en-US" sz="3600" smtClean="0"/>
              <a:t>Specific Vocabulary Lessons and 	Integrated Instruction</a:t>
            </a:r>
          </a:p>
        </p:txBody>
      </p:sp>
      <p:sp>
        <p:nvSpPr>
          <p:cNvPr id="31747" name="Rectangle 3"/>
          <p:cNvSpPr>
            <a:spLocks noGrp="1" noChangeArrowheads="1"/>
          </p:cNvSpPr>
          <p:nvPr>
            <p:ph idx="1"/>
          </p:nvPr>
        </p:nvSpPr>
        <p:spPr>
          <a:xfrm>
            <a:off x="533400" y="1295400"/>
            <a:ext cx="8229600" cy="4267200"/>
          </a:xfrm>
        </p:spPr>
        <p:txBody>
          <a:bodyPr/>
          <a:lstStyle/>
          <a:p>
            <a:pPr>
              <a:lnSpc>
                <a:spcPct val="90000"/>
              </a:lnSpc>
              <a:buFont typeface="Wingdings 2" pitchFamily="18" charset="2"/>
              <a:buNone/>
            </a:pPr>
            <a:endParaRPr lang="en-US" sz="2800" smtClean="0"/>
          </a:p>
          <a:p>
            <a:pPr>
              <a:lnSpc>
                <a:spcPct val="90000"/>
              </a:lnSpc>
            </a:pPr>
            <a:r>
              <a:rPr lang="en-US" smtClean="0"/>
              <a:t>Instruction must include intentional conversations with students about word meanings in all reading and writing contexts.</a:t>
            </a:r>
          </a:p>
          <a:p>
            <a:pPr>
              <a:lnSpc>
                <a:spcPct val="90000"/>
              </a:lnSpc>
            </a:pPr>
            <a:r>
              <a:rPr lang="en-US" smtClean="0"/>
              <a:t>Instruction should be interactive.</a:t>
            </a:r>
          </a:p>
          <a:p>
            <a:pPr>
              <a:lnSpc>
                <a:spcPct val="90000"/>
              </a:lnSpc>
            </a:pPr>
            <a:r>
              <a:rPr lang="en-US" smtClean="0"/>
              <a:t>Instruction should be integrated so that students make connections across instructional contexts.</a:t>
            </a:r>
          </a:p>
        </p:txBody>
      </p:sp>
      <p:sp>
        <p:nvSpPr>
          <p:cNvPr id="197636" name="Text Box 4"/>
          <p:cNvSpPr txBox="1">
            <a:spLocks noChangeArrowheads="1"/>
          </p:cNvSpPr>
          <p:nvPr/>
        </p:nvSpPr>
        <p:spPr bwMode="auto">
          <a:xfrm>
            <a:off x="1981200" y="5029200"/>
            <a:ext cx="6096000" cy="366713"/>
          </a:xfrm>
          <a:prstGeom prst="rect">
            <a:avLst/>
          </a:prstGeom>
          <a:noFill/>
          <a:ln w="9525">
            <a:noFill/>
            <a:miter lim="800000"/>
            <a:headEnd/>
            <a:tailEnd/>
          </a:ln>
          <a:effectLst/>
        </p:spPr>
        <p:txBody>
          <a:bodyPr>
            <a:spAutoFit/>
          </a:bodyPr>
          <a:lstStyle/>
          <a:p>
            <a:pPr>
              <a:spcBef>
                <a:spcPct val="50000"/>
              </a:spcBef>
              <a:defRPr/>
            </a:pPr>
            <a:endParaRPr lang="en-US">
              <a:effectLst>
                <a:outerShdw blurRad="38100" dist="38100" dir="2700000" algn="tl">
                  <a:srgbClr val="000000"/>
                </a:outerShdw>
              </a:effectLst>
            </a:endParaRPr>
          </a:p>
        </p:txBody>
      </p:sp>
      <p:sp>
        <p:nvSpPr>
          <p:cNvPr id="197637" name="Text Box 5"/>
          <p:cNvSpPr txBox="1">
            <a:spLocks noChangeArrowheads="1"/>
          </p:cNvSpPr>
          <p:nvPr/>
        </p:nvSpPr>
        <p:spPr bwMode="auto">
          <a:xfrm>
            <a:off x="1219200" y="4876800"/>
            <a:ext cx="7162800" cy="641350"/>
          </a:xfrm>
          <a:prstGeom prst="rect">
            <a:avLst/>
          </a:prstGeom>
          <a:noFill/>
          <a:ln w="9525">
            <a:noFill/>
            <a:miter lim="800000"/>
            <a:headEnd/>
            <a:tailEnd/>
          </a:ln>
          <a:effectLst/>
        </p:spPr>
        <p:txBody>
          <a:bodyPr>
            <a:spAutoFit/>
          </a:bodyPr>
          <a:lstStyle/>
          <a:p>
            <a:pPr>
              <a:spcBef>
                <a:spcPct val="50000"/>
              </a:spcBef>
            </a:pPr>
            <a:r>
              <a:rPr lang="en-US" b="1" u="sng">
                <a:effectLst>
                  <a:outerShdw blurRad="38100" dist="38100" dir="2700000" algn="tl">
                    <a:srgbClr val="000000"/>
                  </a:outerShdw>
                </a:effectLst>
              </a:rPr>
              <a:t>Teaching for Comprehending and Fluency</a:t>
            </a:r>
            <a:r>
              <a:rPr lang="en-US" b="1">
                <a:effectLst>
                  <a:outerShdw blurRad="38100" dist="38100" dir="2700000" algn="tl">
                    <a:srgbClr val="000000"/>
                  </a:outerShdw>
                </a:effectLst>
              </a:rPr>
              <a:t>, Fountas and Pinnell, 2006</a:t>
            </a:r>
          </a:p>
        </p:txBody>
      </p:sp>
    </p:spTree>
  </p:cSld>
  <p:clrMapOvr>
    <a:masterClrMapping/>
  </p:clrMapOvr>
  <p:transition spd="slow">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457200" y="533400"/>
            <a:ext cx="7813675" cy="850900"/>
          </a:xfrm>
        </p:spPr>
        <p:txBody>
          <a:bodyPr/>
          <a:lstStyle/>
          <a:p>
            <a:r>
              <a:rPr lang="en-US" sz="4000" smtClean="0"/>
              <a:t>PROCESS FOR TEACHING NEW TERMS AND PHRASES</a:t>
            </a:r>
          </a:p>
        </p:txBody>
      </p:sp>
      <p:sp>
        <p:nvSpPr>
          <p:cNvPr id="32771" name="Rectangle 3"/>
          <p:cNvSpPr>
            <a:spLocks noGrp="1" noChangeArrowheads="1"/>
          </p:cNvSpPr>
          <p:nvPr>
            <p:ph idx="1"/>
          </p:nvPr>
        </p:nvSpPr>
        <p:spPr>
          <a:xfrm>
            <a:off x="990600" y="2133600"/>
            <a:ext cx="7620000" cy="3657600"/>
          </a:xfrm>
        </p:spPr>
        <p:txBody>
          <a:bodyPr/>
          <a:lstStyle/>
          <a:p>
            <a:pPr>
              <a:lnSpc>
                <a:spcPct val="80000"/>
              </a:lnSpc>
            </a:pPr>
            <a:r>
              <a:rPr lang="en-US" sz="4000" smtClean="0">
                <a:solidFill>
                  <a:srgbClr val="66FF33"/>
                </a:solidFill>
              </a:rPr>
              <a:t>Six Step process</a:t>
            </a:r>
            <a:endParaRPr lang="en-US" sz="4000" smtClean="0"/>
          </a:p>
          <a:p>
            <a:pPr lvl="1">
              <a:lnSpc>
                <a:spcPct val="80000"/>
              </a:lnSpc>
              <a:buFont typeface="Wingdings 2" pitchFamily="18" charset="2"/>
              <a:buNone/>
            </a:pPr>
            <a:endParaRPr lang="en-US" sz="1800" smtClean="0"/>
          </a:p>
          <a:p>
            <a:pPr lvl="1">
              <a:lnSpc>
                <a:spcPct val="80000"/>
              </a:lnSpc>
              <a:buFont typeface="Wingdings 2" pitchFamily="18" charset="2"/>
              <a:buNone/>
            </a:pPr>
            <a:r>
              <a:rPr lang="en-US" sz="3200" smtClean="0"/>
              <a:t>(</a:t>
            </a:r>
            <a:r>
              <a:rPr lang="en-US" sz="3200" i="1" smtClean="0"/>
              <a:t>Building Academic Vocabulary,  Teacher’s Manual, </a:t>
            </a:r>
            <a:r>
              <a:rPr lang="en-US" sz="3200" smtClean="0"/>
              <a:t>Marzano and Pickering, 2005)</a:t>
            </a:r>
          </a:p>
          <a:p>
            <a:pPr algn="ctr">
              <a:lnSpc>
                <a:spcPct val="80000"/>
              </a:lnSpc>
              <a:buFontTx/>
              <a:buNone/>
            </a:pPr>
            <a:endParaRPr lang="en-US" sz="2400" smtClean="0"/>
          </a:p>
        </p:txBody>
      </p:sp>
    </p:spTree>
  </p:cSld>
  <p:clrMapOvr>
    <a:masterClrMapping/>
  </p:clrMapOvr>
  <p:transition spd="slow">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52413"/>
            <a:ext cx="8229600" cy="5005387"/>
          </a:xfrm>
        </p:spPr>
        <p:txBody>
          <a:bodyPr/>
          <a:lstStyle/>
          <a:p>
            <a:r>
              <a:rPr lang="en-US" sz="4800" smtClean="0"/>
              <a:t>Academic Background Knowledge</a:t>
            </a:r>
          </a:p>
        </p:txBody>
      </p:sp>
    </p:spTree>
  </p:cSld>
  <p:clrMapOvr>
    <a:masterClrMapping/>
  </p:clrMapOvr>
  <p:transition spd="slow">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Step 1:</a:t>
            </a:r>
          </a:p>
        </p:txBody>
      </p:sp>
      <p:sp>
        <p:nvSpPr>
          <p:cNvPr id="33795" name="Content Placeholder 2"/>
          <p:cNvSpPr>
            <a:spLocks noGrp="1"/>
          </p:cNvSpPr>
          <p:nvPr>
            <p:ph idx="1"/>
          </p:nvPr>
        </p:nvSpPr>
        <p:spPr>
          <a:xfrm>
            <a:off x="457200" y="1828800"/>
            <a:ext cx="7467600" cy="3479800"/>
          </a:xfrm>
        </p:spPr>
        <p:txBody>
          <a:bodyPr/>
          <a:lstStyle/>
          <a:p>
            <a:pPr marL="419100" lvl="1" indent="-382588">
              <a:buSzPct val="80000"/>
              <a:buFont typeface="Wingdings 2" pitchFamily="18" charset="2"/>
              <a:buChar char=""/>
            </a:pPr>
            <a:r>
              <a:rPr lang="en-US" sz="4000" smtClean="0"/>
              <a:t>Present students with a brief explanation of the new term or phrase.</a:t>
            </a:r>
          </a:p>
          <a:p>
            <a:pPr>
              <a:buFont typeface="Wingdings 2" pitchFamily="18" charset="2"/>
              <a:buNone/>
            </a:pPr>
            <a:endParaRPr lang="en-US" smtClean="0"/>
          </a:p>
        </p:txBody>
      </p:sp>
    </p:spTree>
  </p:cSld>
  <p:clrMapOvr>
    <a:masterClrMapping/>
  </p:clrMapOvr>
  <p:transition spd="slow">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Step 2:</a:t>
            </a:r>
          </a:p>
        </p:txBody>
      </p:sp>
      <p:sp>
        <p:nvSpPr>
          <p:cNvPr id="34819" name="Content Placeholder 2"/>
          <p:cNvSpPr>
            <a:spLocks noGrp="1"/>
          </p:cNvSpPr>
          <p:nvPr>
            <p:ph idx="1"/>
          </p:nvPr>
        </p:nvSpPr>
        <p:spPr>
          <a:xfrm>
            <a:off x="457200" y="1905000"/>
            <a:ext cx="7467600" cy="3403600"/>
          </a:xfrm>
        </p:spPr>
        <p:txBody>
          <a:bodyPr/>
          <a:lstStyle/>
          <a:p>
            <a:pPr lvl="1">
              <a:lnSpc>
                <a:spcPct val="80000"/>
              </a:lnSpc>
            </a:pPr>
            <a:r>
              <a:rPr lang="en-US" sz="4000" smtClean="0"/>
              <a:t>Present students with a nonlinguistic representation of the new term or phrase.</a:t>
            </a:r>
          </a:p>
          <a:p>
            <a:endParaRPr lang="en-US" smtClean="0"/>
          </a:p>
        </p:txBody>
      </p:sp>
    </p:spTree>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Step 3:</a:t>
            </a:r>
          </a:p>
        </p:txBody>
      </p:sp>
      <p:sp>
        <p:nvSpPr>
          <p:cNvPr id="35843" name="Content Placeholder 2"/>
          <p:cNvSpPr>
            <a:spLocks noGrp="1"/>
          </p:cNvSpPr>
          <p:nvPr>
            <p:ph idx="1"/>
          </p:nvPr>
        </p:nvSpPr>
        <p:spPr>
          <a:xfrm>
            <a:off x="457200" y="1905000"/>
            <a:ext cx="7467600" cy="3403600"/>
          </a:xfrm>
        </p:spPr>
        <p:txBody>
          <a:bodyPr/>
          <a:lstStyle/>
          <a:p>
            <a:pPr marL="419100" lvl="1" indent="-382588">
              <a:buSzPct val="80000"/>
              <a:buFont typeface="Wingdings 2" pitchFamily="18" charset="2"/>
              <a:buChar char=""/>
            </a:pPr>
            <a:r>
              <a:rPr lang="en-US" sz="4000" smtClean="0"/>
              <a:t>Ask students to generate their own explanations or descriptions.</a:t>
            </a:r>
          </a:p>
          <a:p>
            <a:pPr>
              <a:buFont typeface="Wingdings 2" pitchFamily="18" charset="2"/>
              <a:buNone/>
            </a:pPr>
            <a:endParaRPr lang="en-US" smtClean="0"/>
          </a:p>
        </p:txBody>
      </p:sp>
    </p:spTree>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Step 4:</a:t>
            </a:r>
          </a:p>
        </p:txBody>
      </p:sp>
      <p:sp>
        <p:nvSpPr>
          <p:cNvPr id="36867" name="Content Placeholder 2"/>
          <p:cNvSpPr>
            <a:spLocks noGrp="1"/>
          </p:cNvSpPr>
          <p:nvPr>
            <p:ph idx="1"/>
          </p:nvPr>
        </p:nvSpPr>
        <p:spPr>
          <a:xfrm>
            <a:off x="457200" y="1905000"/>
            <a:ext cx="7467600" cy="3403600"/>
          </a:xfrm>
        </p:spPr>
        <p:txBody>
          <a:bodyPr/>
          <a:lstStyle/>
          <a:p>
            <a:pPr lvl="1">
              <a:lnSpc>
                <a:spcPct val="80000"/>
              </a:lnSpc>
            </a:pPr>
            <a:r>
              <a:rPr lang="en-US" sz="4000" smtClean="0"/>
              <a:t>Ask students to create their own nonlinguistic representation.</a:t>
            </a:r>
          </a:p>
          <a:p>
            <a:endParaRPr lang="en-US" smtClean="0"/>
          </a:p>
        </p:txBody>
      </p:sp>
    </p:spTree>
  </p:cSld>
  <p:clrMapOvr>
    <a:masterClrMapping/>
  </p:clrMapOvr>
  <p:transition spd="slow">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Step 5:</a:t>
            </a:r>
          </a:p>
        </p:txBody>
      </p:sp>
      <p:sp>
        <p:nvSpPr>
          <p:cNvPr id="37891" name="Content Placeholder 2"/>
          <p:cNvSpPr>
            <a:spLocks noGrp="1"/>
          </p:cNvSpPr>
          <p:nvPr>
            <p:ph idx="1"/>
          </p:nvPr>
        </p:nvSpPr>
        <p:spPr>
          <a:xfrm>
            <a:off x="457200" y="1981200"/>
            <a:ext cx="7467600" cy="3327400"/>
          </a:xfrm>
        </p:spPr>
        <p:txBody>
          <a:bodyPr/>
          <a:lstStyle/>
          <a:p>
            <a:pPr lvl="1">
              <a:lnSpc>
                <a:spcPct val="80000"/>
              </a:lnSpc>
            </a:pPr>
            <a:r>
              <a:rPr lang="en-US" sz="4000" smtClean="0"/>
              <a:t>Periodically ask students to review the accuracy of their explanation and representation.</a:t>
            </a:r>
          </a:p>
          <a:p>
            <a:endParaRPr lang="en-US" smtClean="0"/>
          </a:p>
        </p:txBody>
      </p:sp>
    </p:spTree>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Step 6:</a:t>
            </a:r>
          </a:p>
        </p:txBody>
      </p:sp>
      <p:sp>
        <p:nvSpPr>
          <p:cNvPr id="38915" name="Content Placeholder 2"/>
          <p:cNvSpPr>
            <a:spLocks noGrp="1"/>
          </p:cNvSpPr>
          <p:nvPr>
            <p:ph idx="1"/>
          </p:nvPr>
        </p:nvSpPr>
        <p:spPr>
          <a:xfrm>
            <a:off x="457200" y="1981200"/>
            <a:ext cx="7467600" cy="3327400"/>
          </a:xfrm>
        </p:spPr>
        <p:txBody>
          <a:bodyPr/>
          <a:lstStyle/>
          <a:p>
            <a:pPr marL="419100" lvl="1" indent="-382588">
              <a:buSzPct val="80000"/>
              <a:buFont typeface="Wingdings 2" pitchFamily="18" charset="2"/>
              <a:buChar char=""/>
            </a:pPr>
            <a:r>
              <a:rPr lang="en-US" sz="4000" smtClean="0"/>
              <a:t>Involve students periodically in games that allow them to play with terms.</a:t>
            </a:r>
          </a:p>
          <a:p>
            <a:endParaRPr lang="en-US" smtClean="0"/>
          </a:p>
        </p:txBody>
      </p:sp>
    </p:spTree>
  </p:cSld>
  <p:clrMapOvr>
    <a:masterClrMapping/>
  </p:clrMapOvr>
  <p:transition spd="slow">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914400" y="252413"/>
            <a:ext cx="7772400" cy="4700587"/>
          </a:xfrm>
        </p:spPr>
        <p:txBody>
          <a:bodyPr/>
          <a:lstStyle/>
          <a:p>
            <a:r>
              <a:rPr lang="en-US" sz="4800" smtClean="0"/>
              <a:t>WHICH WORDS SHOULD BE TAUGHT?</a:t>
            </a:r>
          </a:p>
        </p:txBody>
      </p:sp>
    </p:spTree>
  </p:cSld>
  <p:clrMapOvr>
    <a:masterClrMapping/>
  </p:clrMapOvr>
  <p:transition spd="slow">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a:xfrm>
            <a:off x="1066800" y="609600"/>
            <a:ext cx="7543800" cy="1241425"/>
          </a:xfrm>
        </p:spPr>
        <p:txBody>
          <a:bodyPr>
            <a:normAutofit fontScale="90000"/>
          </a:bodyPr>
          <a:lstStyle/>
          <a:p>
            <a:pPr fontAlgn="auto">
              <a:spcAft>
                <a:spcPts val="0"/>
              </a:spcAft>
              <a:defRPr/>
            </a:pPr>
            <a:r>
              <a:rPr lang="en-US" sz="4800" dirty="0" smtClean="0"/>
              <a:t>Meaning Vocabulary</a:t>
            </a:r>
            <a:br>
              <a:rPr lang="en-US" sz="4800" dirty="0" smtClean="0"/>
            </a:br>
            <a:endParaRPr lang="en-US" sz="4800" dirty="0" smtClean="0"/>
          </a:p>
        </p:txBody>
      </p:sp>
      <p:sp>
        <p:nvSpPr>
          <p:cNvPr id="40963" name="Rectangle 6"/>
          <p:cNvSpPr>
            <a:spLocks noGrp="1" noChangeArrowheads="1"/>
          </p:cNvSpPr>
          <p:nvPr>
            <p:ph idx="1"/>
          </p:nvPr>
        </p:nvSpPr>
        <p:spPr>
          <a:xfrm>
            <a:off x="1066800" y="1981200"/>
            <a:ext cx="7543800" cy="3565525"/>
          </a:xfrm>
        </p:spPr>
        <p:txBody>
          <a:bodyPr/>
          <a:lstStyle/>
          <a:p>
            <a:r>
              <a:rPr lang="en-US" smtClean="0"/>
              <a:t>Houghton Mifflin / Open Court</a:t>
            </a:r>
          </a:p>
          <a:p>
            <a:r>
              <a:rPr lang="en-US" smtClean="0"/>
              <a:t>Social Studies / Science / Math</a:t>
            </a:r>
          </a:p>
          <a:p>
            <a:r>
              <a:rPr lang="en-US" smtClean="0"/>
              <a:t>Academic Language</a:t>
            </a:r>
          </a:p>
          <a:p>
            <a:pPr lvl="1"/>
            <a:r>
              <a:rPr lang="en-US" u="sng" smtClean="0"/>
              <a:t>Building Background Knowledge for Academic Achievement</a:t>
            </a:r>
            <a:r>
              <a:rPr lang="en-US" smtClean="0"/>
              <a:t> (Marzano, 2004)</a:t>
            </a:r>
          </a:p>
        </p:txBody>
      </p:sp>
    </p:spTree>
  </p:cSld>
  <p:clrMapOvr>
    <a:masterClrMapping/>
  </p:clrMapOvr>
  <p:transition spd="slow">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normAutofit fontScale="90000"/>
          </a:bodyPr>
          <a:lstStyle/>
          <a:p>
            <a:pPr fontAlgn="auto">
              <a:spcAft>
                <a:spcPts val="0"/>
              </a:spcAft>
              <a:defRPr/>
            </a:pPr>
            <a:r>
              <a:rPr lang="en-US" sz="4000" smtClean="0"/>
              <a:t>Selecting words for direct teaching…</a:t>
            </a:r>
          </a:p>
        </p:txBody>
      </p:sp>
      <p:sp>
        <p:nvSpPr>
          <p:cNvPr id="41987" name="Rectangle 3"/>
          <p:cNvSpPr>
            <a:spLocks noGrp="1" noChangeArrowheads="1"/>
          </p:cNvSpPr>
          <p:nvPr>
            <p:ph idx="1"/>
          </p:nvPr>
        </p:nvSpPr>
        <p:spPr/>
        <p:txBody>
          <a:bodyPr/>
          <a:lstStyle/>
          <a:p>
            <a:r>
              <a:rPr lang="en-US" sz="2800" smtClean="0"/>
              <a:t>Not </a:t>
            </a:r>
            <a:r>
              <a:rPr lang="en-US" sz="2800" b="1" i="1" smtClean="0"/>
              <a:t>all</a:t>
            </a:r>
            <a:r>
              <a:rPr lang="en-US" sz="2800" b="1" smtClean="0"/>
              <a:t> </a:t>
            </a:r>
            <a:r>
              <a:rPr lang="en-US" sz="2800" smtClean="0"/>
              <a:t> words call for attention.</a:t>
            </a:r>
          </a:p>
          <a:p>
            <a:r>
              <a:rPr lang="en-US" sz="2800" smtClean="0"/>
              <a:t>Which words may not be known?</a:t>
            </a:r>
          </a:p>
          <a:p>
            <a:r>
              <a:rPr lang="en-US" sz="2800" smtClean="0"/>
              <a:t>Which words will be most useful in helping the student to understand the text?</a:t>
            </a:r>
          </a:p>
          <a:p>
            <a:r>
              <a:rPr lang="en-US" sz="2800" smtClean="0"/>
              <a:t>Which words may come up again in reading?</a:t>
            </a:r>
          </a:p>
          <a:p>
            <a:r>
              <a:rPr lang="en-US" sz="2800" smtClean="0"/>
              <a:t>Limit the number so that there is the opportunity to learn the words well.</a:t>
            </a:r>
          </a:p>
        </p:txBody>
      </p:sp>
    </p:spTree>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762000"/>
            <a:ext cx="7772400" cy="4114800"/>
          </a:xfrm>
        </p:spPr>
        <p:txBody>
          <a:bodyPr/>
          <a:lstStyle/>
          <a:p>
            <a:r>
              <a:rPr lang="en-US" sz="4800" smtClean="0"/>
              <a:t>THREE TIERS </a:t>
            </a:r>
            <a:br>
              <a:rPr lang="en-US" sz="4800" smtClean="0"/>
            </a:br>
            <a:r>
              <a:rPr lang="en-US" sz="4800" smtClean="0"/>
              <a:t>OF </a:t>
            </a:r>
            <a:br>
              <a:rPr lang="en-US" sz="4800" smtClean="0"/>
            </a:br>
            <a:r>
              <a:rPr lang="en-US" sz="4800" smtClean="0"/>
              <a:t>VOCABULARY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checkerboard(down)">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57200" y="1143000"/>
            <a:ext cx="8229600" cy="4073525"/>
          </a:xfrm>
        </p:spPr>
        <p:txBody>
          <a:bodyPr/>
          <a:lstStyle/>
          <a:p>
            <a:pPr>
              <a:buFontTx/>
              <a:buNone/>
            </a:pPr>
            <a:r>
              <a:rPr lang="en-US" smtClean="0"/>
              <a:t>	Although a certain level of innate intelligence is important to academic success, </a:t>
            </a:r>
            <a:r>
              <a:rPr lang="en-US" b="1" i="1" smtClean="0"/>
              <a:t>learned </a:t>
            </a:r>
            <a:r>
              <a:rPr lang="en-US" i="1" smtClean="0"/>
              <a:t> </a:t>
            </a:r>
            <a:r>
              <a:rPr lang="en-US" smtClean="0"/>
              <a:t>intelligence is the stronger correlate of success in school.</a:t>
            </a:r>
          </a:p>
          <a:p>
            <a:pPr lvl="4">
              <a:buFont typeface="Wingdings" pitchFamily="2" charset="2"/>
              <a:buNone/>
            </a:pPr>
            <a:r>
              <a:rPr lang="en-US" smtClean="0"/>
              <a:t>			</a:t>
            </a:r>
          </a:p>
          <a:p>
            <a:pPr lvl="4">
              <a:buFont typeface="Wingdings" pitchFamily="2" charset="2"/>
              <a:buNone/>
            </a:pPr>
            <a:r>
              <a:rPr lang="en-US" smtClean="0"/>
              <a:t>			(Rolfhus and Ackerman, 1999)</a:t>
            </a:r>
          </a:p>
        </p:txBody>
      </p:sp>
    </p:spTree>
  </p:cSld>
  <p:clrMapOvr>
    <a:masterClrMapping/>
  </p:clrMapOvr>
  <p:transition spd="slow">
    <p:random/>
  </p:transition>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b="1" smtClean="0"/>
              <a:t>Tier One Words</a:t>
            </a:r>
          </a:p>
        </p:txBody>
      </p:sp>
      <p:sp>
        <p:nvSpPr>
          <p:cNvPr id="17411" name="Rectangle 3"/>
          <p:cNvSpPr>
            <a:spLocks noGrp="1" noChangeArrowheads="1"/>
          </p:cNvSpPr>
          <p:nvPr>
            <p:ph idx="1"/>
          </p:nvPr>
        </p:nvSpPr>
        <p:spPr>
          <a:xfrm>
            <a:off x="685800" y="1676400"/>
            <a:ext cx="8458200" cy="949325"/>
          </a:xfrm>
        </p:spPr>
        <p:txBody>
          <a:bodyPr>
            <a:normAutofit/>
          </a:bodyPr>
          <a:lstStyle/>
          <a:p>
            <a:pPr marL="420624" indent="-384048" fontAlgn="auto">
              <a:spcAft>
                <a:spcPts val="0"/>
              </a:spcAft>
              <a:buClr>
                <a:schemeClr val="tx1"/>
              </a:buClr>
              <a:buFont typeface="Wingdings" pitchFamily="2" charset="2"/>
              <a:buNone/>
              <a:defRPr/>
            </a:pPr>
            <a:r>
              <a:rPr lang="en-US" sz="2800" dirty="0" smtClean="0">
                <a:effectLst>
                  <a:outerShdw blurRad="38100" dist="38100" dir="2700000" algn="tl">
                    <a:srgbClr val="000000">
                      <a:alpha val="43137"/>
                    </a:srgbClr>
                  </a:outerShdw>
                </a:effectLst>
              </a:rPr>
              <a:t>First Tier Words rarely require instructional attention. (Beck, 2001)</a:t>
            </a:r>
          </a:p>
        </p:txBody>
      </p:sp>
      <p:sp>
        <p:nvSpPr>
          <p:cNvPr id="17412" name="Text Box 4"/>
          <p:cNvSpPr txBox="1">
            <a:spLocks noChangeArrowheads="1"/>
          </p:cNvSpPr>
          <p:nvPr/>
        </p:nvSpPr>
        <p:spPr bwMode="auto">
          <a:xfrm>
            <a:off x="685800" y="4038600"/>
            <a:ext cx="7924800" cy="946150"/>
          </a:xfrm>
          <a:prstGeom prst="rect">
            <a:avLst/>
          </a:prstGeom>
          <a:noFill/>
          <a:ln w="9525">
            <a:noFill/>
            <a:miter lim="800000"/>
            <a:headEnd/>
            <a:tailEnd/>
          </a:ln>
          <a:effectLst/>
        </p:spPr>
        <p:txBody>
          <a:bodyPr>
            <a:spAutoFit/>
          </a:bodyPr>
          <a:lstStyle/>
          <a:p>
            <a:pPr>
              <a:spcBef>
                <a:spcPct val="20000"/>
              </a:spcBef>
              <a:buFont typeface="Wingdings" pitchFamily="2" charset="2"/>
              <a:buChar char="§"/>
              <a:defRPr/>
            </a:pPr>
            <a:r>
              <a:rPr lang="en-US" sz="2800">
                <a:effectLst>
                  <a:outerShdw blurRad="38100" dist="38100" dir="2700000" algn="tl">
                    <a:srgbClr val="000000"/>
                  </a:outerShdw>
                </a:effectLst>
              </a:rPr>
              <a:t>Examples are: baby, clock, happy, walk, jump, hop, slide, girl, boy, dog</a:t>
            </a:r>
          </a:p>
        </p:txBody>
      </p:sp>
      <p:sp>
        <p:nvSpPr>
          <p:cNvPr id="17413" name="Text Box 5"/>
          <p:cNvSpPr txBox="1">
            <a:spLocks noChangeArrowheads="1"/>
          </p:cNvSpPr>
          <p:nvPr/>
        </p:nvSpPr>
        <p:spPr bwMode="auto">
          <a:xfrm>
            <a:off x="685800" y="3048000"/>
            <a:ext cx="7772400" cy="519113"/>
          </a:xfrm>
          <a:prstGeom prst="rect">
            <a:avLst/>
          </a:prstGeom>
          <a:noFill/>
          <a:ln w="9525">
            <a:noFill/>
            <a:miter lim="800000"/>
            <a:headEnd/>
            <a:tailEnd/>
          </a:ln>
          <a:effectLst/>
        </p:spPr>
        <p:txBody>
          <a:bodyPr>
            <a:spAutoFit/>
          </a:bodyPr>
          <a:lstStyle/>
          <a:p>
            <a:pPr>
              <a:spcBef>
                <a:spcPct val="50000"/>
              </a:spcBef>
              <a:buFont typeface="Wingdings" pitchFamily="2" charset="2"/>
              <a:buChar char="§"/>
              <a:defRPr/>
            </a:pPr>
            <a:r>
              <a:rPr lang="en-US" sz="2800">
                <a:effectLst>
                  <a:outerShdw blurRad="38100" dist="38100" dir="2700000" algn="tl">
                    <a:srgbClr val="000000"/>
                  </a:outerShdw>
                </a:effectLst>
              </a:rPr>
              <a:t>They consist of basic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74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7413"/>
                                        </p:tgtEl>
                                        <p:attrNameLst>
                                          <p:attrName>style.visibility</p:attrName>
                                        </p:attrNameLst>
                                      </p:cBhvr>
                                      <p:to>
                                        <p:strVal val="visible"/>
                                      </p:to>
                                    </p:set>
                                    <p:anim calcmode="lin" valueType="num">
                                      <p:cBhvr>
                                        <p:cTn id="19" dur="500" fill="hold"/>
                                        <p:tgtEl>
                                          <p:spTgt spid="17413"/>
                                        </p:tgtEl>
                                        <p:attrNameLst>
                                          <p:attrName>ppt_w</p:attrName>
                                        </p:attrNameLst>
                                      </p:cBhvr>
                                      <p:tavLst>
                                        <p:tav tm="0">
                                          <p:val>
                                            <p:fltVal val="0"/>
                                          </p:val>
                                        </p:tav>
                                        <p:tav tm="100000">
                                          <p:val>
                                            <p:strVal val="#ppt_w"/>
                                          </p:val>
                                        </p:tav>
                                      </p:tavLst>
                                    </p:anim>
                                    <p:anim calcmode="lin" valueType="num">
                                      <p:cBhvr>
                                        <p:cTn id="20" dur="500" fill="hold"/>
                                        <p:tgtEl>
                                          <p:spTgt spid="1741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412"/>
                                        </p:tgtEl>
                                        <p:attrNameLst>
                                          <p:attrName>style.visibility</p:attrName>
                                        </p:attrNameLst>
                                      </p:cBhvr>
                                      <p:to>
                                        <p:strVal val="visible"/>
                                      </p:to>
                                    </p:set>
                                    <p:anim calcmode="lin" valueType="num">
                                      <p:cBhvr>
                                        <p:cTn id="25" dur="500" fill="hold"/>
                                        <p:tgtEl>
                                          <p:spTgt spid="17412"/>
                                        </p:tgtEl>
                                        <p:attrNameLst>
                                          <p:attrName>ppt_w</p:attrName>
                                        </p:attrNameLst>
                                      </p:cBhvr>
                                      <p:tavLst>
                                        <p:tav tm="0">
                                          <p:val>
                                            <p:fltVal val="0"/>
                                          </p:val>
                                        </p:tav>
                                        <p:tav tm="100000">
                                          <p:val>
                                            <p:strVal val="#ppt_w"/>
                                          </p:val>
                                        </p:tav>
                                      </p:tavLst>
                                    </p:anim>
                                    <p:anim calcmode="lin" valueType="num">
                                      <p:cBhvr>
                                        <p:cTn id="26" dur="500" fill="hold"/>
                                        <p:tgtEl>
                                          <p:spTgt spid="174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P spid="17412" grpId="0" autoUpdateAnimBg="0"/>
      <p:bldP spid="17413"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Tier Three Words</a:t>
            </a:r>
          </a:p>
        </p:txBody>
      </p:sp>
      <p:sp>
        <p:nvSpPr>
          <p:cNvPr id="18435" name="Rectangle 3"/>
          <p:cNvSpPr>
            <a:spLocks noGrp="1" noChangeArrowheads="1"/>
          </p:cNvSpPr>
          <p:nvPr>
            <p:ph idx="1"/>
          </p:nvPr>
        </p:nvSpPr>
        <p:spPr>
          <a:xfrm>
            <a:off x="457200" y="1651000"/>
            <a:ext cx="8229600" cy="1482725"/>
          </a:xfrm>
        </p:spPr>
        <p:txBody>
          <a:bodyPr>
            <a:normAutofit/>
          </a:bodyPr>
          <a:lstStyle/>
          <a:p>
            <a:pPr marL="420624" indent="-384048" fontAlgn="auto">
              <a:spcAft>
                <a:spcPts val="0"/>
              </a:spcAft>
              <a:buClr>
                <a:schemeClr val="tx1"/>
              </a:buClr>
              <a:buFont typeface="Wingdings" pitchFamily="2" charset="2"/>
              <a:buNone/>
              <a:defRPr/>
            </a:pPr>
            <a:r>
              <a:rPr lang="en-US" dirty="0" smtClean="0">
                <a:effectLst>
                  <a:outerShdw blurRad="38100" dist="38100" dir="2700000" algn="tl">
                    <a:srgbClr val="000000">
                      <a:alpha val="43137"/>
                    </a:srgbClr>
                  </a:outerShdw>
                </a:effectLst>
              </a:rPr>
              <a:t>Tier Three words are made up of words whose frequency of use is quite low and often limited to specific domains.</a:t>
            </a:r>
          </a:p>
        </p:txBody>
      </p:sp>
      <p:sp>
        <p:nvSpPr>
          <p:cNvPr id="18436" name="Rectangle 4"/>
          <p:cNvSpPr>
            <a:spLocks noChangeArrowheads="1"/>
          </p:cNvSpPr>
          <p:nvPr/>
        </p:nvSpPr>
        <p:spPr bwMode="auto">
          <a:xfrm>
            <a:off x="609600" y="4130675"/>
            <a:ext cx="7772400" cy="1355725"/>
          </a:xfrm>
          <a:prstGeom prst="rect">
            <a:avLst/>
          </a:prstGeom>
          <a:noFill/>
          <a:ln w="9525">
            <a:noFill/>
            <a:miter lim="800000"/>
            <a:headEnd/>
            <a:tailEnd/>
          </a:ln>
          <a:effectLst/>
        </p:spPr>
        <p:txBody>
          <a:bodyPr/>
          <a:lstStyle/>
          <a:p>
            <a:pPr marL="742950" lvl="1" indent="-285750">
              <a:lnSpc>
                <a:spcPct val="90000"/>
              </a:lnSpc>
              <a:spcBef>
                <a:spcPct val="20000"/>
              </a:spcBef>
              <a:buFont typeface="Wingdings" pitchFamily="2" charset="2"/>
              <a:buChar char="§"/>
              <a:defRPr/>
            </a:pPr>
            <a:r>
              <a:rPr lang="en-US" sz="2800">
                <a:effectLst>
                  <a:outerShdw blurRad="38100" dist="38100" dir="2700000" algn="tl">
                    <a:srgbClr val="000000"/>
                  </a:outerShdw>
                </a:effectLst>
              </a:rPr>
              <a:t>These words are best learned when a specific need arises such as a geography lesson.</a:t>
            </a:r>
          </a:p>
        </p:txBody>
      </p:sp>
      <p:sp>
        <p:nvSpPr>
          <p:cNvPr id="18437" name="Rectangle 5"/>
          <p:cNvSpPr>
            <a:spLocks noChangeArrowheads="1"/>
          </p:cNvSpPr>
          <p:nvPr/>
        </p:nvSpPr>
        <p:spPr bwMode="auto">
          <a:xfrm>
            <a:off x="609600" y="3200400"/>
            <a:ext cx="7772400" cy="990600"/>
          </a:xfrm>
          <a:prstGeom prst="rect">
            <a:avLst/>
          </a:prstGeom>
          <a:noFill/>
          <a:ln w="9525">
            <a:noFill/>
            <a:miter lim="800000"/>
            <a:headEnd/>
            <a:tailEnd/>
          </a:ln>
          <a:effectLst/>
        </p:spPr>
        <p:txBody>
          <a:bodyPr/>
          <a:lstStyle/>
          <a:p>
            <a:pPr marL="742950" lvl="1" indent="-285750">
              <a:lnSpc>
                <a:spcPct val="90000"/>
              </a:lnSpc>
              <a:spcBef>
                <a:spcPct val="20000"/>
              </a:spcBef>
              <a:buFont typeface="Wingdings" pitchFamily="2" charset="2"/>
              <a:buChar char="§"/>
              <a:defRPr/>
            </a:pPr>
            <a:r>
              <a:rPr lang="en-US" sz="2800">
                <a:effectLst>
                  <a:outerShdw blurRad="38100" dist="38100" dir="2700000" algn="tl">
                    <a:srgbClr val="000000"/>
                  </a:outerShdw>
                </a:effectLst>
              </a:rPr>
              <a:t>Examples are: Isotope, lathe, peninsula, refinery</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randombar(vertic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randombar(vertical)">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grpId="0" nodeType="clickEffect">
                                  <p:stCondLst>
                                    <p:cond delay="0"/>
                                  </p:stCondLst>
                                  <p:childTnLst>
                                    <p:set>
                                      <p:cBhvr>
                                        <p:cTn id="16" dur="1" fill="hold">
                                          <p:stCondLst>
                                            <p:cond delay="0"/>
                                          </p:stCondLst>
                                        </p:cTn>
                                        <p:tgtEl>
                                          <p:spTgt spid="18437"/>
                                        </p:tgtEl>
                                        <p:attrNameLst>
                                          <p:attrName>style.visibility</p:attrName>
                                        </p:attrNameLst>
                                      </p:cBhvr>
                                      <p:to>
                                        <p:strVal val="visible"/>
                                      </p:to>
                                    </p:set>
                                    <p:animEffect transition="in" filter="randombar(vertical)">
                                      <p:cBhvr>
                                        <p:cTn id="17" dur="500"/>
                                        <p:tgtEl>
                                          <p:spTgt spid="1843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grpId="0" nodeType="clickEffect">
                                  <p:stCondLst>
                                    <p:cond delay="0"/>
                                  </p:stCondLst>
                                  <p:childTnLst>
                                    <p:set>
                                      <p:cBhvr>
                                        <p:cTn id="21" dur="1" fill="hold">
                                          <p:stCondLst>
                                            <p:cond delay="0"/>
                                          </p:stCondLst>
                                        </p:cTn>
                                        <p:tgtEl>
                                          <p:spTgt spid="18436"/>
                                        </p:tgtEl>
                                        <p:attrNameLst>
                                          <p:attrName>style.visibility</p:attrName>
                                        </p:attrNameLst>
                                      </p:cBhvr>
                                      <p:to>
                                        <p:strVal val="visible"/>
                                      </p:to>
                                    </p:set>
                                    <p:animEffect transition="in" filter="randombar(vertical)">
                                      <p:cBhvr>
                                        <p:cTn id="22"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P spid="18436" grpId="0" autoUpdateAnimBg="0"/>
      <p:bldP spid="18437"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Tier Two Words</a:t>
            </a:r>
          </a:p>
        </p:txBody>
      </p:sp>
      <p:sp>
        <p:nvSpPr>
          <p:cNvPr id="19459" name="Rectangle 3"/>
          <p:cNvSpPr>
            <a:spLocks noGrp="1" noChangeArrowheads="1"/>
          </p:cNvSpPr>
          <p:nvPr>
            <p:ph idx="1"/>
          </p:nvPr>
        </p:nvSpPr>
        <p:spPr>
          <a:xfrm>
            <a:off x="1066800" y="1295400"/>
            <a:ext cx="7543800" cy="1217613"/>
          </a:xfrm>
        </p:spPr>
        <p:txBody>
          <a:bodyPr>
            <a:normAutofit lnSpcReduction="10000"/>
          </a:bodyPr>
          <a:lstStyle/>
          <a:p>
            <a:pPr marL="420624" indent="-384048" fontAlgn="auto">
              <a:lnSpc>
                <a:spcPct val="90000"/>
              </a:lnSpc>
              <a:spcAft>
                <a:spcPts val="0"/>
              </a:spcAft>
              <a:buClr>
                <a:schemeClr val="tx1"/>
              </a:buClr>
              <a:buFont typeface="Wingdings" pitchFamily="2" charset="2"/>
              <a:buNone/>
              <a:defRPr/>
            </a:pPr>
            <a:r>
              <a:rPr lang="en-US" dirty="0" smtClean="0">
                <a:effectLst>
                  <a:outerShdw blurRad="38100" dist="38100" dir="2700000" algn="tl">
                    <a:srgbClr val="000000">
                      <a:alpha val="43137"/>
                    </a:srgbClr>
                  </a:outerShdw>
                </a:effectLst>
              </a:rPr>
              <a:t>Tier Two words contain high frequency words that are found across a variety of domains.</a:t>
            </a:r>
          </a:p>
        </p:txBody>
      </p:sp>
      <p:sp>
        <p:nvSpPr>
          <p:cNvPr id="19460" name="Rectangle 4"/>
          <p:cNvSpPr>
            <a:spLocks noChangeArrowheads="1"/>
          </p:cNvSpPr>
          <p:nvPr/>
        </p:nvSpPr>
        <p:spPr bwMode="auto">
          <a:xfrm>
            <a:off x="762000" y="2895600"/>
            <a:ext cx="7772400" cy="14478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Examples are:  coincidence, absurd, regret, fortunate, rambunctious, magnificent, reluctant, venture, prepared, mention…</a:t>
            </a:r>
          </a:p>
        </p:txBody>
      </p:sp>
      <p:sp>
        <p:nvSpPr>
          <p:cNvPr id="19461" name="Rectangle 5"/>
          <p:cNvSpPr>
            <a:spLocks noChangeArrowheads="1"/>
          </p:cNvSpPr>
          <p:nvPr/>
        </p:nvSpPr>
        <p:spPr bwMode="auto">
          <a:xfrm>
            <a:off x="304800" y="4191000"/>
            <a:ext cx="7772400" cy="1270000"/>
          </a:xfrm>
          <a:prstGeom prst="rect">
            <a:avLst/>
          </a:prstGeom>
          <a:noFill/>
          <a:ln w="9525">
            <a:noFill/>
            <a:miter lim="800000"/>
            <a:headEnd/>
            <a:tailEnd/>
          </a:ln>
          <a:effectLst/>
        </p:spPr>
        <p:txBody>
          <a:bodyPr/>
          <a:lstStyle/>
          <a:p>
            <a:pPr marL="742950" lvl="1" indent="-28575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Rich knowledge of words in this tier can have a powerful impact on verbal functioning (Beck,2001).</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ox(in)">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in)">
                                      <p:cBhvr>
                                        <p:cTn id="12" dur="500"/>
                                        <p:tgtEl>
                                          <p:spTgt spid="194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box(in)">
                                      <p:cBhvr>
                                        <p:cTn id="17" dur="500"/>
                                        <p:tgtEl>
                                          <p:spTgt spid="1946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461"/>
                                        </p:tgtEl>
                                        <p:attrNameLst>
                                          <p:attrName>style.visibility</p:attrName>
                                        </p:attrNameLst>
                                      </p:cBhvr>
                                      <p:to>
                                        <p:strVal val="visible"/>
                                      </p:to>
                                    </p:set>
                                    <p:animEffect transition="in" filter="box(in)">
                                      <p:cBhvr>
                                        <p:cTn id="22"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P spid="19460" grpId="0" autoUpdateAnimBg="0"/>
      <p:bldP spid="19461"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7"/>
          <p:cNvSpPr>
            <a:spLocks noGrp="1" noChangeArrowheads="1"/>
          </p:cNvSpPr>
          <p:nvPr>
            <p:ph type="title"/>
          </p:nvPr>
        </p:nvSpPr>
        <p:spPr>
          <a:xfrm>
            <a:off x="457200" y="252413"/>
            <a:ext cx="8229600" cy="923925"/>
          </a:xfrm>
        </p:spPr>
        <p:txBody>
          <a:bodyPr/>
          <a:lstStyle/>
          <a:p>
            <a:r>
              <a:rPr lang="en-US" sz="3600" smtClean="0"/>
              <a:t>Useful Words/Levels of Utility</a:t>
            </a:r>
          </a:p>
        </p:txBody>
      </p:sp>
      <p:graphicFrame>
        <p:nvGraphicFramePr>
          <p:cNvPr id="140320" name="Group 32"/>
          <p:cNvGraphicFramePr>
            <a:graphicFrameLocks noGrp="1"/>
          </p:cNvGraphicFramePr>
          <p:nvPr>
            <p:ph idx="1"/>
          </p:nvPr>
        </p:nvGraphicFramePr>
        <p:xfrm>
          <a:off x="1143000" y="1066800"/>
          <a:ext cx="7543800" cy="4541520"/>
        </p:xfrm>
        <a:graphic>
          <a:graphicData uri="http://schemas.openxmlformats.org/drawingml/2006/table">
            <a:tbl>
              <a:tblPr/>
              <a:tblGrid>
                <a:gridCol w="3771900"/>
                <a:gridCol w="3771900"/>
              </a:tblGrid>
              <a:tr h="9667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Tier 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Consists of most basic words rarely requiring instruction in school.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96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rgbClr val="66FF33"/>
                          </a:solidFill>
                          <a:effectLst>
                            <a:outerShdw blurRad="38100" dist="38100" dir="2700000" algn="tl">
                              <a:srgbClr val="000000"/>
                            </a:outerShdw>
                          </a:effectLst>
                          <a:latin typeface="Tahoma" pitchFamily="34" charset="0"/>
                          <a:cs typeface="Arial" charset="0"/>
                        </a:rPr>
                        <a:t>Tier Two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000" b="0" i="0" u="none" strike="noStrike" cap="none" normalizeH="0" baseline="0" smtClean="0">
                          <a:ln>
                            <a:noFill/>
                          </a:ln>
                          <a:solidFill>
                            <a:srgbClr val="66FF33"/>
                          </a:solidFill>
                          <a:effectLst>
                            <a:outerShdw blurRad="38100" dist="38100" dir="2700000" algn="tl">
                              <a:srgbClr val="000000"/>
                            </a:outerShdw>
                          </a:effectLst>
                          <a:latin typeface="Tahoma" pitchFamily="34" charset="0"/>
                          <a:cs typeface="Arial" charset="0"/>
                        </a:rPr>
                        <a:t>High frequency words for mature language users and thus instruction in these words can be productive to the student’s language ability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89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Tier Three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Includes words whose frequency of use is quite low, often being limited to specific domains and probably best learned when needed in content areas.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1066800" y="1219200"/>
            <a:ext cx="7543800" cy="1219200"/>
          </a:xfrm>
        </p:spPr>
        <p:txBody>
          <a:bodyPr>
            <a:normAutofit/>
          </a:bodyPr>
          <a:lstStyle/>
          <a:p>
            <a:pPr marL="420624" indent="-384048" fontAlgn="auto">
              <a:spcAft>
                <a:spcPts val="0"/>
              </a:spcAft>
              <a:buClr>
                <a:schemeClr val="tx1"/>
              </a:buClr>
              <a:buSzTx/>
              <a:buFont typeface="Wingdings" pitchFamily="2" charset="2"/>
              <a:buChar char="§"/>
              <a:defRPr/>
            </a:pPr>
            <a:r>
              <a:rPr lang="en-US" sz="2800" dirty="0" smtClean="0">
                <a:effectLst>
                  <a:outerShdw blurRad="38100" dist="38100" dir="2700000" algn="tl">
                    <a:srgbClr val="000000">
                      <a:alpha val="43137"/>
                    </a:srgbClr>
                  </a:outerShdw>
                </a:effectLst>
                <a:latin typeface="Tahoma" pitchFamily="34" charset="0"/>
                <a:cs typeface="Tahoma" pitchFamily="34" charset="0"/>
              </a:rPr>
              <a:t>Select words that students are able to define using words they already know.</a:t>
            </a:r>
          </a:p>
          <a:p>
            <a:pPr marL="420624" indent="-384048" fontAlgn="auto">
              <a:spcAft>
                <a:spcPts val="0"/>
              </a:spcAft>
              <a:buClr>
                <a:schemeClr val="tx1"/>
              </a:buClr>
              <a:buFont typeface="Wingdings" pitchFamily="2" charset="2"/>
              <a:buNone/>
              <a:defRPr/>
            </a:pPr>
            <a:endParaRPr lang="en-US" sz="2800" dirty="0" smtClean="0"/>
          </a:p>
        </p:txBody>
      </p:sp>
      <p:sp>
        <p:nvSpPr>
          <p:cNvPr id="20484" name="Rectangle 4"/>
          <p:cNvSpPr>
            <a:spLocks noChangeArrowheads="1"/>
          </p:cNvSpPr>
          <p:nvPr/>
        </p:nvSpPr>
        <p:spPr bwMode="auto">
          <a:xfrm>
            <a:off x="1066800" y="2438400"/>
            <a:ext cx="7696200" cy="12192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Select words that offer students more precise or mature ways of referring to ideas they already know.</a:t>
            </a:r>
          </a:p>
        </p:txBody>
      </p:sp>
      <p:sp>
        <p:nvSpPr>
          <p:cNvPr id="20485" name="Rectangle 5"/>
          <p:cNvSpPr>
            <a:spLocks noChangeArrowheads="1"/>
          </p:cNvSpPr>
          <p:nvPr/>
        </p:nvSpPr>
        <p:spPr bwMode="auto">
          <a:xfrm>
            <a:off x="533400" y="3810000"/>
            <a:ext cx="7162800" cy="1295400"/>
          </a:xfrm>
          <a:prstGeom prst="rect">
            <a:avLst/>
          </a:prstGeom>
          <a:noFill/>
          <a:ln w="9525">
            <a:noFill/>
            <a:miter lim="800000"/>
            <a:headEnd/>
            <a:tailEnd/>
          </a:ln>
          <a:effectLst/>
        </p:spPr>
        <p:txBody>
          <a:bodyPr/>
          <a:lstStyle/>
          <a:p>
            <a:pPr marL="1657350" lvl="3" indent="-28575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For example:  “merchant” a student probably knows the meaning of “merchant” as a salesperson.</a:t>
            </a:r>
          </a:p>
        </p:txBody>
      </p:sp>
      <p:sp>
        <p:nvSpPr>
          <p:cNvPr id="5" name="TextBox 4"/>
          <p:cNvSpPr txBox="1"/>
          <p:nvPr/>
        </p:nvSpPr>
        <p:spPr>
          <a:xfrm>
            <a:off x="1066800" y="304800"/>
            <a:ext cx="7239000" cy="646113"/>
          </a:xfrm>
          <a:prstGeom prst="rect">
            <a:avLst/>
          </a:prstGeom>
          <a:noFill/>
        </p:spPr>
        <p:txBody>
          <a:bodyPr>
            <a:spAutoFit/>
          </a:bodyPr>
          <a:lstStyle/>
          <a:p>
            <a:pPr algn="ctr">
              <a:defRPr/>
            </a:pPr>
            <a:r>
              <a:rPr lang="en-US" sz="3600" dirty="0"/>
              <a:t>Teaching Tier 2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down)">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checkerboard(down)">
                                      <p:cBhvr>
                                        <p:cTn id="12" dur="500"/>
                                        <p:tgtEl>
                                          <p:spTgt spid="2048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0485"/>
                                        </p:tgtEl>
                                        <p:attrNameLst>
                                          <p:attrName>style.visibility</p:attrName>
                                        </p:attrNameLst>
                                      </p:cBhvr>
                                      <p:to>
                                        <p:strVal val="visible"/>
                                      </p:to>
                                    </p:set>
                                    <p:animEffect transition="in" filter="checkerboard(down)">
                                      <p:cBhvr>
                                        <p:cTn id="17"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P spid="20484" grpId="0" autoUpdateAnimBg="0"/>
      <p:bldP spid="20485"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457200" y="304800"/>
            <a:ext cx="8458200" cy="5638800"/>
          </a:xfrm>
        </p:spPr>
        <p:txBody>
          <a:bodyPr/>
          <a:lstStyle/>
          <a:p>
            <a:pPr>
              <a:buClr>
                <a:schemeClr val="tx1"/>
              </a:buClr>
              <a:buFont typeface="Wingdings" pitchFamily="2" charset="2"/>
              <a:buNone/>
            </a:pPr>
            <a:r>
              <a:rPr lang="en-US" sz="2800" i="1" smtClean="0">
                <a:solidFill>
                  <a:schemeClr val="accent2"/>
                </a:solidFill>
                <a:latin typeface="Comic Sans MS" pitchFamily="66" charset="0"/>
              </a:rPr>
              <a:t>Read the following paragraph.</a:t>
            </a:r>
          </a:p>
          <a:p>
            <a:pPr>
              <a:buClr>
                <a:schemeClr val="tx1"/>
              </a:buClr>
              <a:buFont typeface="Wingdings" pitchFamily="2" charset="2"/>
              <a:buNone/>
            </a:pPr>
            <a:r>
              <a:rPr lang="en-US" sz="2800" smtClean="0">
                <a:latin typeface="Comic Sans MS" pitchFamily="66" charset="0"/>
              </a:rPr>
              <a:t>   </a:t>
            </a:r>
            <a:r>
              <a:rPr lang="en-US" sz="3200" smtClean="0"/>
              <a:t>Johnny Harrington was a kind master who treated his servants fairly.  He was also a successful wool </a:t>
            </a:r>
            <a:r>
              <a:rPr lang="en-US" sz="3200" b="1" u="sng" smtClean="0"/>
              <a:t>merchant</a:t>
            </a:r>
            <a:r>
              <a:rPr lang="en-US" sz="3200" smtClean="0"/>
              <a:t>, and his business required he travel often.  While he was gone, his servants would </a:t>
            </a:r>
            <a:r>
              <a:rPr lang="en-US" sz="3200" b="1" u="sng" smtClean="0"/>
              <a:t>tend</a:t>
            </a:r>
            <a:r>
              <a:rPr lang="en-US" sz="3200" u="sng" smtClean="0"/>
              <a:t> </a:t>
            </a:r>
            <a:r>
              <a:rPr lang="en-US" sz="3200" smtClean="0"/>
              <a:t>to the fields and </a:t>
            </a:r>
            <a:r>
              <a:rPr lang="en-US" sz="3200" b="1" u="sng" smtClean="0"/>
              <a:t>maintain</a:t>
            </a:r>
            <a:r>
              <a:rPr lang="en-US" sz="3200" smtClean="0"/>
              <a:t> the upkeep of his mansion. They performed their duties happily, for they felt </a:t>
            </a:r>
            <a:r>
              <a:rPr lang="en-US" sz="3200" b="1" u="sng" smtClean="0"/>
              <a:t>fortunate</a:t>
            </a:r>
            <a:r>
              <a:rPr lang="en-US" sz="3200" smtClean="0"/>
              <a:t> to have such a </a:t>
            </a:r>
            <a:r>
              <a:rPr lang="en-US" sz="3200" b="1" u="sng" smtClean="0"/>
              <a:t>benevolent</a:t>
            </a:r>
            <a:r>
              <a:rPr lang="en-US" sz="3200" smtClean="0"/>
              <a:t> and trusting master.(Kohnke, 2001)</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21507">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21507">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215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anim calcmode="lin" valueType="num">
                                      <p:cBhvr>
                                        <p:cTn id="15"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21507">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21507">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2150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38125"/>
            <a:ext cx="7467600" cy="1362075"/>
          </a:xfrm>
        </p:spPr>
        <p:txBody>
          <a:bodyPr>
            <a:normAutofit fontScale="90000"/>
          </a:bodyPr>
          <a:lstStyle/>
          <a:p>
            <a:pPr fontAlgn="auto">
              <a:spcAft>
                <a:spcPts val="0"/>
              </a:spcAft>
              <a:defRPr/>
            </a:pPr>
            <a:r>
              <a:rPr lang="en-US" b="1" dirty="0" smtClean="0"/>
              <a:t>Define the underlined words in student terms</a:t>
            </a:r>
          </a:p>
        </p:txBody>
      </p:sp>
      <p:sp>
        <p:nvSpPr>
          <p:cNvPr id="22531" name="Rectangle 3"/>
          <p:cNvSpPr>
            <a:spLocks noGrp="1" noChangeArrowheads="1"/>
          </p:cNvSpPr>
          <p:nvPr>
            <p:ph idx="1"/>
          </p:nvPr>
        </p:nvSpPr>
        <p:spPr>
          <a:xfrm>
            <a:off x="762000" y="1752600"/>
            <a:ext cx="7121525" cy="1520825"/>
          </a:xfrm>
        </p:spPr>
        <p:txBody>
          <a:bodyPr>
            <a:normAutofit/>
          </a:bodyPr>
          <a:lstStyle/>
          <a:p>
            <a:pPr marL="420624" indent="-384048" fontAlgn="auto">
              <a:spcAft>
                <a:spcPts val="0"/>
              </a:spcAft>
              <a:buClr>
                <a:schemeClr val="tx1"/>
              </a:buClr>
              <a:buSzTx/>
              <a:buFont typeface="Wingdings" pitchFamily="2" charset="2"/>
              <a:buChar char="§"/>
              <a:defRPr/>
            </a:pPr>
            <a:r>
              <a:rPr lang="en-US" dirty="0" smtClean="0">
                <a:effectLst>
                  <a:outerShdw blurRad="38100" dist="38100" dir="2700000" algn="tl">
                    <a:srgbClr val="000000">
                      <a:alpha val="43137"/>
                    </a:srgbClr>
                  </a:outerShdw>
                </a:effectLst>
              </a:rPr>
              <a:t>Students can use the word “tend” in their own vocabularies after being told it means “to take care of.”</a:t>
            </a:r>
          </a:p>
          <a:p>
            <a:pPr marL="420624" indent="-384048" fontAlgn="auto">
              <a:spcAft>
                <a:spcPts val="0"/>
              </a:spcAft>
              <a:buClr>
                <a:schemeClr val="tx1"/>
              </a:buClr>
              <a:buFont typeface="Wingdings" pitchFamily="2" charset="2"/>
              <a:buNone/>
              <a:defRPr/>
            </a:pPr>
            <a:endParaRPr lang="en-US" sz="3600" dirty="0" smtClean="0"/>
          </a:p>
        </p:txBody>
      </p:sp>
      <p:sp>
        <p:nvSpPr>
          <p:cNvPr id="22532" name="Rectangle 4"/>
          <p:cNvSpPr>
            <a:spLocks noChangeArrowheads="1"/>
          </p:cNvSpPr>
          <p:nvPr/>
        </p:nvSpPr>
        <p:spPr bwMode="auto">
          <a:xfrm>
            <a:off x="762000" y="3429000"/>
            <a:ext cx="7772400" cy="19050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3200">
                <a:effectLst>
                  <a:outerShdw blurRad="38100" dist="38100" dir="2700000" algn="tl">
                    <a:srgbClr val="000000"/>
                  </a:outerShdw>
                </a:effectLst>
              </a:rPr>
              <a:t>Students are also familiar with the word “kind” and therefore could begin using “benevolent” as a more mature way of saying “kind.”</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dissolve">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2"/>
                                        </p:tgtEl>
                                        <p:attrNameLst>
                                          <p:attrName>style.visibility</p:attrName>
                                        </p:attrNameLst>
                                      </p:cBhvr>
                                      <p:to>
                                        <p:strVal val="visible"/>
                                      </p:to>
                                    </p:set>
                                    <p:animEffect transition="in" filter="dissolve">
                                      <p:cBhvr>
                                        <p:cTn id="17" dur="5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P spid="22532"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0"/>
            <a:ext cx="7772400" cy="838200"/>
          </a:xfrm>
        </p:spPr>
        <p:txBody>
          <a:bodyPr/>
          <a:lstStyle/>
          <a:p>
            <a:r>
              <a:rPr lang="en-US" smtClean="0"/>
              <a:t>Teacher Activity</a:t>
            </a:r>
          </a:p>
        </p:txBody>
      </p:sp>
      <p:sp>
        <p:nvSpPr>
          <p:cNvPr id="23555" name="Rectangle 3"/>
          <p:cNvSpPr>
            <a:spLocks noGrp="1" noChangeArrowheads="1"/>
          </p:cNvSpPr>
          <p:nvPr>
            <p:ph idx="1"/>
          </p:nvPr>
        </p:nvSpPr>
        <p:spPr>
          <a:xfrm>
            <a:off x="457200" y="838200"/>
            <a:ext cx="8686800" cy="1447800"/>
          </a:xfrm>
        </p:spPr>
        <p:txBody>
          <a:bodyPr>
            <a:normAutofit/>
          </a:bodyPr>
          <a:lstStyle/>
          <a:p>
            <a:pPr marL="420624" indent="-384048" fontAlgn="auto">
              <a:spcAft>
                <a:spcPts val="0"/>
              </a:spcAft>
              <a:buClr>
                <a:schemeClr val="tx1"/>
              </a:buClr>
              <a:buSzTx/>
              <a:buFont typeface="Wingdings" pitchFamily="2" charset="2"/>
              <a:buChar char="§"/>
              <a:defRPr/>
            </a:pPr>
            <a:r>
              <a:rPr lang="en-US" sz="2800" dirty="0" smtClean="0">
                <a:effectLst>
                  <a:outerShdw blurRad="38100" dist="38100" dir="2700000" algn="tl">
                    <a:srgbClr val="000000">
                      <a:alpha val="43137"/>
                    </a:srgbClr>
                  </a:outerShdw>
                </a:effectLst>
              </a:rPr>
              <a:t>Read the text selection and identify  2 - 3 Tier Two words. Tier Two words are words that students should have an understanding of their meaning</a:t>
            </a:r>
            <a:r>
              <a:rPr lang="en-US" dirty="0" smtClean="0">
                <a:effectLst>
                  <a:outerShdw blurRad="38100" dist="38100" dir="2700000" algn="tl">
                    <a:srgbClr val="000000">
                      <a:alpha val="43137"/>
                    </a:srgbClr>
                  </a:outerShdw>
                </a:effectLst>
              </a:rPr>
              <a:t>. </a:t>
            </a:r>
          </a:p>
        </p:txBody>
      </p:sp>
      <p:sp>
        <p:nvSpPr>
          <p:cNvPr id="23556" name="Text Box 4"/>
          <p:cNvSpPr txBox="1">
            <a:spLocks noChangeArrowheads="1"/>
          </p:cNvSpPr>
          <p:nvPr/>
        </p:nvSpPr>
        <p:spPr bwMode="auto">
          <a:xfrm>
            <a:off x="152400" y="3886200"/>
            <a:ext cx="8534400" cy="2124075"/>
          </a:xfrm>
          <a:prstGeom prst="rect">
            <a:avLst/>
          </a:prstGeom>
          <a:noFill/>
          <a:ln w="9525">
            <a:noFill/>
            <a:miter lim="800000"/>
            <a:headEnd/>
            <a:tailEnd/>
          </a:ln>
          <a:effectLst/>
        </p:spPr>
        <p:txBody>
          <a:bodyPr>
            <a:spAutoFit/>
          </a:bodyPr>
          <a:lstStyle/>
          <a:p>
            <a:pPr>
              <a:spcBef>
                <a:spcPct val="50000"/>
              </a:spcBef>
              <a:defRPr/>
            </a:pPr>
            <a:r>
              <a:rPr lang="en-US" sz="2400" b="1" i="1" dirty="0">
                <a:solidFill>
                  <a:srgbClr val="66FF33"/>
                </a:solidFill>
                <a:effectLst>
                  <a:outerShdw blurRad="38100" dist="38100" dir="2700000" algn="tl">
                    <a:srgbClr val="000000"/>
                  </a:outerShdw>
                </a:effectLst>
              </a:rPr>
              <a:t>Example:</a:t>
            </a:r>
          </a:p>
          <a:p>
            <a:pPr>
              <a:spcBef>
                <a:spcPct val="50000"/>
              </a:spcBef>
              <a:defRPr/>
            </a:pPr>
            <a:r>
              <a:rPr lang="en-US" sz="2400" b="1" u="sng" dirty="0">
                <a:solidFill>
                  <a:srgbClr val="66FF33"/>
                </a:solidFill>
                <a:effectLst>
                  <a:outerShdw blurRad="38100" dist="38100" dir="2700000" algn="tl">
                    <a:srgbClr val="000000"/>
                  </a:outerShdw>
                </a:effectLst>
              </a:rPr>
              <a:t>Tier Two Words</a:t>
            </a:r>
            <a:r>
              <a:rPr lang="en-US" sz="2400" b="1" dirty="0">
                <a:solidFill>
                  <a:srgbClr val="66FF33"/>
                </a:solidFill>
                <a:effectLst>
                  <a:outerShdw blurRad="38100" dist="38100" dir="2700000" algn="tl">
                    <a:srgbClr val="000000"/>
                  </a:outerShdw>
                </a:effectLst>
              </a:rPr>
              <a:t>				</a:t>
            </a:r>
            <a:r>
              <a:rPr lang="en-US" sz="2400" b="1" u="sng" dirty="0">
                <a:solidFill>
                  <a:srgbClr val="66FF33"/>
                </a:solidFill>
                <a:effectLst>
                  <a:outerShdw blurRad="38100" dist="38100" dir="2700000" algn="tl">
                    <a:srgbClr val="000000"/>
                  </a:outerShdw>
                </a:effectLst>
              </a:rPr>
              <a:t>Student Definition</a:t>
            </a:r>
          </a:p>
          <a:p>
            <a:pPr>
              <a:spcBef>
                <a:spcPct val="50000"/>
              </a:spcBef>
              <a:defRPr/>
            </a:pPr>
            <a:r>
              <a:rPr lang="en-US" sz="2400" b="1" dirty="0">
                <a:solidFill>
                  <a:srgbClr val="66FF33"/>
                </a:solidFill>
                <a:effectLst>
                  <a:outerShdw blurRad="38100" dist="38100" dir="2700000" algn="tl">
                    <a:srgbClr val="000000"/>
                  </a:outerShdw>
                </a:effectLst>
              </a:rPr>
              <a:t> Mention			     		Tell</a:t>
            </a:r>
          </a:p>
          <a:p>
            <a:pPr>
              <a:spcBef>
                <a:spcPct val="50000"/>
              </a:spcBef>
              <a:defRPr/>
            </a:pPr>
            <a:r>
              <a:rPr lang="en-US" sz="2400" b="1" dirty="0">
                <a:solidFill>
                  <a:srgbClr val="66FF33"/>
                </a:solidFill>
                <a:effectLst>
                  <a:outerShdw blurRad="38100" dist="38100" dir="2700000" algn="tl">
                    <a:srgbClr val="000000"/>
                  </a:outerShdw>
                </a:effectLst>
              </a:rPr>
              <a:t> Emerging			    	 	Coming out</a:t>
            </a:r>
          </a:p>
        </p:txBody>
      </p:sp>
      <p:sp>
        <p:nvSpPr>
          <p:cNvPr id="23557" name="Rectangle 5"/>
          <p:cNvSpPr>
            <a:spLocks noChangeArrowheads="1"/>
          </p:cNvSpPr>
          <p:nvPr/>
        </p:nvSpPr>
        <p:spPr bwMode="auto">
          <a:xfrm>
            <a:off x="457200" y="2286000"/>
            <a:ext cx="8153400" cy="457200"/>
          </a:xfrm>
          <a:prstGeom prst="rect">
            <a:avLst/>
          </a:prstGeom>
          <a:noFill/>
          <a:ln w="9525">
            <a:noFill/>
            <a:miter lim="800000"/>
            <a:headEnd/>
            <a:tailEnd/>
          </a:ln>
          <a:effectLst/>
        </p:spPr>
        <p:txBody>
          <a:bodyPr/>
          <a:lstStyle/>
          <a:p>
            <a:pPr marL="342900" indent="-342900">
              <a:spcBef>
                <a:spcPct val="20000"/>
              </a:spcBef>
              <a:buFont typeface="Wingdings" pitchFamily="2" charset="2"/>
              <a:buChar char="§"/>
              <a:defRPr/>
            </a:pPr>
            <a:r>
              <a:rPr lang="en-US" sz="2800">
                <a:effectLst>
                  <a:outerShdw blurRad="38100" dist="38100" dir="2700000" algn="tl">
                    <a:srgbClr val="000000"/>
                  </a:outerShdw>
                </a:effectLst>
              </a:rPr>
              <a:t>Work with a partner to do this activity.</a:t>
            </a:r>
          </a:p>
        </p:txBody>
      </p:sp>
      <p:sp>
        <p:nvSpPr>
          <p:cNvPr id="23558" name="Rectangle 6"/>
          <p:cNvSpPr>
            <a:spLocks noChangeArrowheads="1"/>
          </p:cNvSpPr>
          <p:nvPr/>
        </p:nvSpPr>
        <p:spPr bwMode="auto">
          <a:xfrm>
            <a:off x="457200" y="2819400"/>
            <a:ext cx="8458200" cy="609600"/>
          </a:xfrm>
          <a:prstGeom prst="rect">
            <a:avLst/>
          </a:prstGeom>
          <a:noFill/>
          <a:ln w="9525">
            <a:noFill/>
            <a:miter lim="800000"/>
            <a:headEnd/>
            <a:tailEnd/>
          </a:ln>
          <a:effectLst/>
        </p:spPr>
        <p:txBody>
          <a:bodyPr/>
          <a:lstStyle/>
          <a:p>
            <a:pPr marL="342900" indent="-342900">
              <a:spcBef>
                <a:spcPct val="20000"/>
              </a:spcBef>
              <a:buFont typeface="Wingdings" pitchFamily="2" charset="2"/>
              <a:buChar char="§"/>
              <a:defRPr/>
            </a:pPr>
            <a:r>
              <a:rPr lang="en-US" sz="2800" dirty="0">
                <a:effectLst>
                  <a:outerShdw blurRad="38100" dist="38100" dir="2700000" algn="tl">
                    <a:srgbClr val="000000"/>
                  </a:outerShdw>
                </a:effectLst>
              </a:rPr>
              <a:t>Make a list of your words and define them using vocabulary a student would use.</a:t>
            </a:r>
            <a:r>
              <a:rPr lang="en-US" sz="3200" dirty="0">
                <a:effectLst>
                  <a:outerShdw blurRad="38100" dist="38100" dir="2700000" algn="tl">
                    <a:srgbClr val="000000"/>
                  </a:outerShdw>
                </a:effectLst>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slide(fromBottom)">
                                      <p:cBhvr>
                                        <p:cTn id="7" dur="5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Bottom)">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7"/>
                                        </p:tgtEl>
                                        <p:attrNameLst>
                                          <p:attrName>style.visibility</p:attrName>
                                        </p:attrNameLst>
                                      </p:cBhvr>
                                      <p:to>
                                        <p:strVal val="visible"/>
                                      </p:to>
                                    </p:set>
                                    <p:animEffect transition="in" filter="slide(fromBottom)">
                                      <p:cBhvr>
                                        <p:cTn id="17" dur="500"/>
                                        <p:tgtEl>
                                          <p:spTgt spid="2355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8"/>
                                        </p:tgtEl>
                                        <p:attrNameLst>
                                          <p:attrName>style.visibility</p:attrName>
                                        </p:attrNameLst>
                                      </p:cBhvr>
                                      <p:to>
                                        <p:strVal val="visible"/>
                                      </p:to>
                                    </p:set>
                                    <p:animEffect transition="in" filter="slide(fromBottom)">
                                      <p:cBhvr>
                                        <p:cTn id="22" dur="500"/>
                                        <p:tgtEl>
                                          <p:spTgt spid="2355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3556"/>
                                        </p:tgtEl>
                                        <p:attrNameLst>
                                          <p:attrName>style.visibility</p:attrName>
                                        </p:attrNameLst>
                                      </p:cBhvr>
                                      <p:to>
                                        <p:strVal val="visible"/>
                                      </p:to>
                                    </p:set>
                                    <p:animEffect transition="in" filter="slide(fromBottom)">
                                      <p:cBhvr>
                                        <p:cTn id="2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build="p" autoUpdateAnimBg="0"/>
      <p:bldP spid="23556" grpId="0" autoUpdateAnimBg="0"/>
      <p:bldP spid="23557" grpId="0" autoUpdateAnimBg="0"/>
      <p:bldP spid="23558"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28600" y="304800"/>
            <a:ext cx="8915400" cy="5324475"/>
          </a:xfrm>
          <a:prstGeom prst="rect">
            <a:avLst/>
          </a:prstGeom>
          <a:noFill/>
          <a:ln w="9525">
            <a:noFill/>
            <a:miter lim="800000"/>
            <a:headEnd/>
            <a:tailEnd/>
          </a:ln>
          <a:effectLst/>
        </p:spPr>
        <p:txBody>
          <a:bodyPr>
            <a:spAutoFit/>
          </a:bodyPr>
          <a:lstStyle/>
          <a:p>
            <a:pPr>
              <a:spcBef>
                <a:spcPct val="50000"/>
              </a:spcBef>
              <a:defRPr/>
            </a:pPr>
            <a:r>
              <a:rPr lang="en-US" sz="2800" dirty="0">
                <a:effectLst>
                  <a:outerShdw blurRad="38100" dist="38100" dir="2700000" algn="tl">
                    <a:srgbClr val="000000"/>
                  </a:outerShdw>
                </a:effectLst>
                <a:latin typeface="Times New Roman" pitchFamily="18" charset="0"/>
              </a:rPr>
              <a:t>	</a:t>
            </a:r>
            <a:r>
              <a:rPr lang="en-US" sz="3400" dirty="0">
                <a:effectLst>
                  <a:outerShdw blurRad="38100" dist="38100" dir="2700000" algn="tl">
                    <a:srgbClr val="000000"/>
                  </a:outerShdw>
                </a:effectLst>
                <a:latin typeface="Times New Roman" pitchFamily="18" charset="0"/>
              </a:rPr>
              <a:t>The barn was very large.  It was very old.  It smelled of hay and it smelled of manure.  It smelled of the perspiration of tired horses and the wonderful sweet breath of patient cows.  It often had a sort of peaceful smell – as though nothing bad could happen ever again in the world.  It smelled of grain and of harness dressing and of axle grease and of rubber boots and of new rope.  And whenever the cat was given a fish-head to eat, the barn would smell of fish.</a:t>
            </a:r>
            <a:endParaRPr lang="en-US" sz="3400" dirty="0">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1+#ppt_w/2"/>
                                          </p:val>
                                        </p:tav>
                                        <p:tav tm="100000">
                                          <p:val>
                                            <p:strVal val="#ppt_x"/>
                                          </p:val>
                                        </p:tav>
                                      </p:tavLst>
                                    </p:anim>
                                    <p:anim calcmode="lin" valueType="num">
                                      <p:cBhvr additive="base">
                                        <p:cTn id="8" dur="500" fill="hold"/>
                                        <p:tgtEl>
                                          <p:spTgt spid="44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382000" cy="5016500"/>
          </a:xfrm>
          <a:prstGeom prst="rect">
            <a:avLst/>
          </a:prstGeom>
          <a:noFill/>
        </p:spPr>
        <p:txBody>
          <a:bodyPr>
            <a:spAutoFit/>
          </a:bodyPr>
          <a:lstStyle/>
          <a:p>
            <a:pPr>
              <a:defRPr/>
            </a:pPr>
            <a:r>
              <a:rPr lang="en-US" sz="3200" dirty="0"/>
              <a:t>	Wilma Rudolph was born in Bethlehem, Tennessee, in 1940.  Just before her fifth birthday, Wilma became very ill.  Her illness caused her to lose the use of her left leg.  	Wilma was determined to walk.  She did exercises every day to make her leg stronger.  Even though doctors had put a steel brace on her leg, Wilma practiced walking every day without it. When she was 12 years old, she took off her brace for good.</a:t>
            </a:r>
          </a:p>
        </p:txBody>
      </p:sp>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457200" y="1066800"/>
            <a:ext cx="8229600" cy="4149725"/>
          </a:xfrm>
        </p:spPr>
        <p:txBody>
          <a:bodyPr/>
          <a:lstStyle/>
          <a:p>
            <a:r>
              <a:rPr lang="en-US" smtClean="0"/>
              <a:t>Academic background knowledge has a dramatic impact on success in school.</a:t>
            </a:r>
          </a:p>
          <a:p>
            <a:pPr>
              <a:buFontTx/>
              <a:buNone/>
            </a:pPr>
            <a:endParaRPr lang="en-US" smtClean="0"/>
          </a:p>
          <a:p>
            <a:r>
              <a:rPr lang="en-US" smtClean="0"/>
              <a:t>Studies have also shown its relationship to occupation and status in life (Sticht, Hofstetter, and Hofstetter, 1997.)</a:t>
            </a:r>
          </a:p>
        </p:txBody>
      </p:sp>
    </p:spTree>
  </p:cSld>
  <p:clrMapOvr>
    <a:masterClrMapping/>
  </p:clrMapOvr>
  <p:transition spd="slow">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49238"/>
            <a:ext cx="8610600" cy="5694362"/>
          </a:xfrm>
          <a:prstGeom prst="rect">
            <a:avLst/>
          </a:prstGeom>
          <a:noFill/>
        </p:spPr>
        <p:txBody>
          <a:bodyPr>
            <a:spAutoFit/>
          </a:bodyPr>
          <a:lstStyle/>
          <a:p>
            <a:pPr>
              <a:defRPr/>
            </a:pPr>
            <a:r>
              <a:rPr lang="en-US" sz="2800" b="1" u="sng" dirty="0"/>
              <a:t>Two Penguins Once Collided</a:t>
            </a:r>
          </a:p>
          <a:p>
            <a:pPr>
              <a:defRPr/>
            </a:pPr>
            <a:endParaRPr lang="en-US" sz="2800" b="1" u="sng" dirty="0"/>
          </a:p>
          <a:p>
            <a:pPr>
              <a:defRPr/>
            </a:pPr>
            <a:r>
              <a:rPr lang="en-US" sz="2800" dirty="0"/>
              <a:t>Two penguins once collided –</a:t>
            </a:r>
          </a:p>
          <a:p>
            <a:pPr>
              <a:defRPr/>
            </a:pPr>
            <a:r>
              <a:rPr lang="en-US" sz="2800" dirty="0"/>
              <a:t>both were in a nasty mood</a:t>
            </a:r>
          </a:p>
          <a:p>
            <a:pPr>
              <a:defRPr/>
            </a:pPr>
            <a:r>
              <a:rPr lang="en-US" sz="2800" dirty="0"/>
              <a:t>and quickly started bickering…</a:t>
            </a:r>
          </a:p>
          <a:p>
            <a:pPr>
              <a:defRPr/>
            </a:pPr>
            <a:r>
              <a:rPr lang="en-US" sz="2800" dirty="0"/>
              <a:t>They were extremely rude.</a:t>
            </a:r>
          </a:p>
          <a:p>
            <a:pPr>
              <a:defRPr/>
            </a:pPr>
            <a:endParaRPr lang="en-US" sz="2800" dirty="0"/>
          </a:p>
          <a:p>
            <a:pPr>
              <a:defRPr/>
            </a:pPr>
            <a:r>
              <a:rPr lang="en-US" sz="2800" dirty="0"/>
              <a:t>Those penguins argued on and on</a:t>
            </a:r>
          </a:p>
          <a:p>
            <a:pPr>
              <a:defRPr/>
            </a:pPr>
            <a:r>
              <a:rPr lang="en-US" sz="2800" dirty="0"/>
              <a:t>without an interlude,</a:t>
            </a:r>
          </a:p>
          <a:p>
            <a:pPr>
              <a:defRPr/>
            </a:pPr>
            <a:r>
              <a:rPr lang="en-US" sz="2800" dirty="0"/>
              <a:t>and that was the beginning of their famous frozen feud.</a:t>
            </a:r>
          </a:p>
          <a:p>
            <a:pPr>
              <a:defRPr/>
            </a:pPr>
            <a:r>
              <a:rPr lang="en-US" sz="2800" dirty="0"/>
              <a:t>			</a:t>
            </a:r>
          </a:p>
          <a:p>
            <a:pPr>
              <a:defRPr/>
            </a:pPr>
            <a:r>
              <a:rPr lang="en-US" sz="2800" dirty="0"/>
              <a:t>		Jack </a:t>
            </a:r>
            <a:r>
              <a:rPr lang="en-US" sz="2800" dirty="0" err="1"/>
              <a:t>Prelutsky</a:t>
            </a:r>
            <a:endParaRPr lang="en-US" sz="2800" dirty="0"/>
          </a:p>
        </p:txBody>
      </p:sp>
    </p:spTree>
  </p:cSld>
  <p:clrMapOvr>
    <a:masterClrMapping/>
  </p:clrMapOvr>
  <p:transition spd="slow">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49238"/>
            <a:ext cx="8153400" cy="5694362"/>
          </a:xfrm>
          <a:prstGeom prst="rect">
            <a:avLst/>
          </a:prstGeom>
          <a:noFill/>
        </p:spPr>
        <p:txBody>
          <a:bodyPr>
            <a:spAutoFit/>
          </a:bodyPr>
          <a:lstStyle/>
          <a:p>
            <a:pPr>
              <a:defRPr/>
            </a:pPr>
            <a:r>
              <a:rPr lang="en-US" sz="2800" b="1" u="sng" dirty="0"/>
              <a:t>I Am </a:t>
            </a:r>
            <a:r>
              <a:rPr lang="en-US" sz="2800" b="1" u="sng" dirty="0" err="1"/>
              <a:t>Loudmouse</a:t>
            </a:r>
            <a:endParaRPr lang="en-US" sz="2800" b="1" u="sng" dirty="0"/>
          </a:p>
          <a:p>
            <a:pPr>
              <a:defRPr/>
            </a:pPr>
            <a:endParaRPr lang="en-US" sz="2800" b="1" u="sng" dirty="0"/>
          </a:p>
          <a:p>
            <a:pPr>
              <a:defRPr/>
            </a:pPr>
            <a:r>
              <a:rPr lang="en-US" sz="2800" dirty="0"/>
              <a:t>I am </a:t>
            </a:r>
            <a:r>
              <a:rPr lang="en-US" sz="2800" dirty="0" err="1"/>
              <a:t>Loudmouse</a:t>
            </a:r>
            <a:r>
              <a:rPr lang="en-US" sz="2800" dirty="0"/>
              <a:t>, and by far,</a:t>
            </a:r>
          </a:p>
          <a:p>
            <a:pPr>
              <a:defRPr/>
            </a:pPr>
            <a:r>
              <a:rPr lang="en-US" sz="2800" dirty="0"/>
              <a:t>loudest of all mice that are,</a:t>
            </a:r>
          </a:p>
          <a:p>
            <a:pPr>
              <a:defRPr/>
            </a:pPr>
            <a:r>
              <a:rPr lang="en-US" sz="2800" dirty="0"/>
              <a:t>of all mice that ever were,</a:t>
            </a:r>
          </a:p>
          <a:p>
            <a:pPr>
              <a:defRPr/>
            </a:pPr>
            <a:r>
              <a:rPr lang="en-US" sz="2800" dirty="0"/>
              <a:t>of all mice that might occur.</a:t>
            </a:r>
          </a:p>
          <a:p>
            <a:pPr>
              <a:defRPr/>
            </a:pPr>
            <a:endParaRPr lang="en-US" sz="2800" dirty="0"/>
          </a:p>
          <a:p>
            <a:pPr>
              <a:defRPr/>
            </a:pPr>
            <a:r>
              <a:rPr lang="en-US" sz="2800" dirty="0"/>
              <a:t>Surely there will never be</a:t>
            </a:r>
          </a:p>
          <a:p>
            <a:pPr>
              <a:defRPr/>
            </a:pPr>
            <a:r>
              <a:rPr lang="en-US" sz="2800" dirty="0"/>
              <a:t>another mouse as loud as me.</a:t>
            </a:r>
          </a:p>
          <a:p>
            <a:pPr>
              <a:defRPr/>
            </a:pPr>
            <a:r>
              <a:rPr lang="en-US" sz="2800" dirty="0"/>
              <a:t>I am utterly unique…</a:t>
            </a:r>
          </a:p>
          <a:p>
            <a:pPr>
              <a:defRPr/>
            </a:pPr>
            <a:r>
              <a:rPr lang="en-US" sz="2800" dirty="0"/>
              <a:t>I am </a:t>
            </a:r>
            <a:r>
              <a:rPr lang="en-US" sz="2800" dirty="0" err="1"/>
              <a:t>Loudmouse</a:t>
            </a:r>
            <a:r>
              <a:rPr lang="en-US" sz="2800" dirty="0"/>
              <a:t>, hear me squeak!</a:t>
            </a:r>
          </a:p>
          <a:p>
            <a:pPr>
              <a:defRPr/>
            </a:pPr>
            <a:endParaRPr lang="en-US" sz="2800" dirty="0"/>
          </a:p>
          <a:p>
            <a:pPr>
              <a:defRPr/>
            </a:pPr>
            <a:r>
              <a:rPr lang="en-US" sz="2800" dirty="0"/>
              <a:t>		Jack </a:t>
            </a:r>
            <a:r>
              <a:rPr lang="en-US" sz="2800" dirty="0" err="1"/>
              <a:t>Prelutsky</a:t>
            </a:r>
            <a:endParaRPr lang="en-US" sz="2800" dirty="0"/>
          </a:p>
        </p:txBody>
      </p:sp>
    </p:spTree>
  </p:cSld>
  <p:clrMapOvr>
    <a:masterClrMapping/>
  </p:clrMapOvr>
  <p:transition spd="slow">
    <p:random/>
  </p:transition>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Tier Two Words for K-1</a:t>
            </a:r>
          </a:p>
        </p:txBody>
      </p:sp>
      <p:sp>
        <p:nvSpPr>
          <p:cNvPr id="25603" name="Rectangle 3"/>
          <p:cNvSpPr>
            <a:spLocks noGrp="1" noChangeArrowheads="1"/>
          </p:cNvSpPr>
          <p:nvPr>
            <p:ph idx="1"/>
          </p:nvPr>
        </p:nvSpPr>
        <p:spPr>
          <a:xfrm>
            <a:off x="533400" y="1905000"/>
            <a:ext cx="8458200" cy="1330325"/>
          </a:xfrm>
        </p:spPr>
        <p:txBody>
          <a:bodyPr>
            <a:normAutofit/>
          </a:bodyPr>
          <a:lstStyle/>
          <a:p>
            <a:pPr marL="420624" indent="-384048" fontAlgn="auto">
              <a:lnSpc>
                <a:spcPct val="90000"/>
              </a:lnSpc>
              <a:spcAft>
                <a:spcPts val="0"/>
              </a:spcAft>
              <a:buClr>
                <a:schemeClr val="tx1"/>
              </a:buClr>
              <a:buSzTx/>
              <a:buFont typeface="Wingdings" pitchFamily="2" charset="2"/>
              <a:buChar char="§"/>
              <a:defRPr/>
            </a:pPr>
            <a:r>
              <a:rPr lang="en-US" sz="2800" dirty="0" smtClean="0">
                <a:effectLst>
                  <a:outerShdw blurRad="38100" dist="38100" dir="2700000" algn="tl">
                    <a:srgbClr val="000000">
                      <a:alpha val="43137"/>
                    </a:srgbClr>
                  </a:outerShdw>
                </a:effectLst>
              </a:rPr>
              <a:t>Use words from trade books that the teacher reads aloud to students instead of books children read on their own (Beck, 2001).</a:t>
            </a:r>
          </a:p>
        </p:txBody>
      </p:sp>
      <p:sp>
        <p:nvSpPr>
          <p:cNvPr id="25604" name="Rectangle 4"/>
          <p:cNvSpPr>
            <a:spLocks noChangeArrowheads="1"/>
          </p:cNvSpPr>
          <p:nvPr/>
        </p:nvSpPr>
        <p:spPr bwMode="auto">
          <a:xfrm>
            <a:off x="609600" y="3276600"/>
            <a:ext cx="7848600" cy="944563"/>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dirty="0">
                <a:effectLst>
                  <a:outerShdw blurRad="38100" dist="38100" dir="2700000" algn="tl">
                    <a:srgbClr val="000000"/>
                  </a:outerShdw>
                </a:effectLst>
              </a:rPr>
              <a:t>The teacher can briefly explain the meaning of the word while she is reading then follow the 6 Step process afterward.  </a:t>
            </a:r>
          </a:p>
        </p:txBody>
      </p:sp>
      <p:sp>
        <p:nvSpPr>
          <p:cNvPr id="25605" name="Rectangle 5"/>
          <p:cNvSpPr>
            <a:spLocks noChangeArrowheads="1"/>
          </p:cNvSpPr>
          <p:nvPr/>
        </p:nvSpPr>
        <p:spPr bwMode="auto">
          <a:xfrm>
            <a:off x="685800" y="4618038"/>
            <a:ext cx="7772400" cy="868362"/>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a:effectLst>
                  <a:outerShdw blurRad="38100" dist="38100" dir="2700000" algn="tl">
                    <a:srgbClr val="000000"/>
                  </a:outerShdw>
                </a:effectLst>
              </a:rPr>
              <a:t>The context of the story will also aid in understanding the unknown word.</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1000" fill="hold"/>
                                        <p:tgtEl>
                                          <p:spTgt spid="25602"/>
                                        </p:tgtEl>
                                        <p:attrNameLst>
                                          <p:attrName>ppt_w</p:attrName>
                                        </p:attrNameLst>
                                      </p:cBhvr>
                                      <p:tavLst>
                                        <p:tav tm="0">
                                          <p:val>
                                            <p:fltVal val="0"/>
                                          </p:val>
                                        </p:tav>
                                        <p:tav tm="100000">
                                          <p:val>
                                            <p:strVal val="#ppt_w"/>
                                          </p:val>
                                        </p:tav>
                                      </p:tavLst>
                                    </p:anim>
                                    <p:anim calcmode="lin" valueType="num">
                                      <p:cBhvr>
                                        <p:cTn id="8" dur="1000" fill="hold"/>
                                        <p:tgtEl>
                                          <p:spTgt spid="25602"/>
                                        </p:tgtEl>
                                        <p:attrNameLst>
                                          <p:attrName>ppt_h</p:attrName>
                                        </p:attrNameLst>
                                      </p:cBhvr>
                                      <p:tavLst>
                                        <p:tav tm="0">
                                          <p:val>
                                            <p:fltVal val="0"/>
                                          </p:val>
                                        </p:tav>
                                        <p:tav tm="100000">
                                          <p:val>
                                            <p:strVal val="#ppt_h"/>
                                          </p:val>
                                        </p:tav>
                                      </p:tavLst>
                                    </p:anim>
                                    <p:anim calcmode="lin" valueType="num">
                                      <p:cBhvr>
                                        <p:cTn id="9" dur="1000" fill="hold"/>
                                        <p:tgtEl>
                                          <p:spTgt spid="2560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 calcmode="lin" valueType="num">
                                      <p:cBhvr>
                                        <p:cTn id="15" dur="1000" fill="hold"/>
                                        <p:tgtEl>
                                          <p:spTgt spid="2560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560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560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560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25604"/>
                                        </p:tgtEl>
                                        <p:attrNameLst>
                                          <p:attrName>style.visibility</p:attrName>
                                        </p:attrNameLst>
                                      </p:cBhvr>
                                      <p:to>
                                        <p:strVal val="visible"/>
                                      </p:to>
                                    </p:set>
                                    <p:anim calcmode="lin" valueType="num">
                                      <p:cBhvr>
                                        <p:cTn id="23" dur="1000" fill="hold"/>
                                        <p:tgtEl>
                                          <p:spTgt spid="25604"/>
                                        </p:tgtEl>
                                        <p:attrNameLst>
                                          <p:attrName>ppt_w</p:attrName>
                                        </p:attrNameLst>
                                      </p:cBhvr>
                                      <p:tavLst>
                                        <p:tav tm="0">
                                          <p:val>
                                            <p:fltVal val="0"/>
                                          </p:val>
                                        </p:tav>
                                        <p:tav tm="100000">
                                          <p:val>
                                            <p:strVal val="#ppt_w"/>
                                          </p:val>
                                        </p:tav>
                                      </p:tavLst>
                                    </p:anim>
                                    <p:anim calcmode="lin" valueType="num">
                                      <p:cBhvr>
                                        <p:cTn id="24" dur="1000" fill="hold"/>
                                        <p:tgtEl>
                                          <p:spTgt spid="25604"/>
                                        </p:tgtEl>
                                        <p:attrNameLst>
                                          <p:attrName>ppt_h</p:attrName>
                                        </p:attrNameLst>
                                      </p:cBhvr>
                                      <p:tavLst>
                                        <p:tav tm="0">
                                          <p:val>
                                            <p:fltVal val="0"/>
                                          </p:val>
                                        </p:tav>
                                        <p:tav tm="100000">
                                          <p:val>
                                            <p:strVal val="#ppt_h"/>
                                          </p:val>
                                        </p:tav>
                                      </p:tavLst>
                                    </p:anim>
                                    <p:anim calcmode="lin" valueType="num">
                                      <p:cBhvr>
                                        <p:cTn id="25" dur="1000" fill="hold"/>
                                        <p:tgtEl>
                                          <p:spTgt spid="2560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560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25605"/>
                                        </p:tgtEl>
                                        <p:attrNameLst>
                                          <p:attrName>style.visibility</p:attrName>
                                        </p:attrNameLst>
                                      </p:cBhvr>
                                      <p:to>
                                        <p:strVal val="visible"/>
                                      </p:to>
                                    </p:set>
                                    <p:anim calcmode="lin" valueType="num">
                                      <p:cBhvr>
                                        <p:cTn id="31" dur="1000" fill="hold"/>
                                        <p:tgtEl>
                                          <p:spTgt spid="25605"/>
                                        </p:tgtEl>
                                        <p:attrNameLst>
                                          <p:attrName>ppt_w</p:attrName>
                                        </p:attrNameLst>
                                      </p:cBhvr>
                                      <p:tavLst>
                                        <p:tav tm="0">
                                          <p:val>
                                            <p:fltVal val="0"/>
                                          </p:val>
                                        </p:tav>
                                        <p:tav tm="100000">
                                          <p:val>
                                            <p:strVal val="#ppt_w"/>
                                          </p:val>
                                        </p:tav>
                                      </p:tavLst>
                                    </p:anim>
                                    <p:anim calcmode="lin" valueType="num">
                                      <p:cBhvr>
                                        <p:cTn id="32" dur="1000" fill="hold"/>
                                        <p:tgtEl>
                                          <p:spTgt spid="25605"/>
                                        </p:tgtEl>
                                        <p:attrNameLst>
                                          <p:attrName>ppt_h</p:attrName>
                                        </p:attrNameLst>
                                      </p:cBhvr>
                                      <p:tavLst>
                                        <p:tav tm="0">
                                          <p:val>
                                            <p:fltVal val="0"/>
                                          </p:val>
                                        </p:tav>
                                        <p:tav tm="100000">
                                          <p:val>
                                            <p:strVal val="#ppt_h"/>
                                          </p:val>
                                        </p:tav>
                                      </p:tavLst>
                                    </p:anim>
                                    <p:anim calcmode="lin" valueType="num">
                                      <p:cBhvr>
                                        <p:cTn id="33" dur="1000" fill="hold"/>
                                        <p:tgtEl>
                                          <p:spTgt spid="25605"/>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2560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autoUpdateAnimBg="0"/>
      <p:bldP spid="25604" grpId="0" autoUpdateAnimBg="0"/>
      <p:bldP spid="25605"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1000" y="457200"/>
            <a:ext cx="8458200" cy="990600"/>
          </a:xfrm>
        </p:spPr>
        <p:txBody>
          <a:bodyPr>
            <a:normAutofit fontScale="90000"/>
          </a:bodyPr>
          <a:lstStyle/>
          <a:p>
            <a:pPr fontAlgn="auto">
              <a:spcAft>
                <a:spcPts val="0"/>
              </a:spcAft>
              <a:defRPr/>
            </a:pPr>
            <a:r>
              <a:rPr lang="en-US" sz="4000" dirty="0" smtClean="0"/>
              <a:t>What Makes a Word </a:t>
            </a:r>
            <a:r>
              <a:rPr lang="en-US" sz="4000" u="sng" dirty="0" smtClean="0"/>
              <a:t>Inappropriate</a:t>
            </a:r>
            <a:r>
              <a:rPr lang="en-US" sz="4000" dirty="0" smtClean="0"/>
              <a:t> for Instruction?</a:t>
            </a:r>
          </a:p>
        </p:txBody>
      </p:sp>
      <p:sp>
        <p:nvSpPr>
          <p:cNvPr id="26627" name="Rectangle 3"/>
          <p:cNvSpPr>
            <a:spLocks noGrp="1" noChangeArrowheads="1"/>
          </p:cNvSpPr>
          <p:nvPr>
            <p:ph idx="1"/>
          </p:nvPr>
        </p:nvSpPr>
        <p:spPr>
          <a:xfrm>
            <a:off x="838200" y="1905000"/>
            <a:ext cx="7543800" cy="1735138"/>
          </a:xfrm>
        </p:spPr>
        <p:txBody>
          <a:bodyPr>
            <a:normAutofit lnSpcReduction="10000"/>
          </a:bodyPr>
          <a:lstStyle/>
          <a:p>
            <a:pPr marL="420624" indent="-384048" fontAlgn="auto">
              <a:spcAft>
                <a:spcPts val="0"/>
              </a:spcAft>
              <a:buClr>
                <a:schemeClr val="tx1"/>
              </a:buClr>
              <a:buSzTx/>
              <a:buFont typeface="Wingdings" pitchFamily="2" charset="2"/>
              <a:buChar char="§"/>
              <a:defRPr/>
            </a:pPr>
            <a:r>
              <a:rPr lang="en-US" sz="2800" dirty="0" smtClean="0">
                <a:effectLst>
                  <a:outerShdw blurRad="38100" dist="38100" dir="2700000" algn="tl">
                    <a:srgbClr val="000000">
                      <a:alpha val="43137"/>
                    </a:srgbClr>
                  </a:outerShdw>
                </a:effectLst>
              </a:rPr>
              <a:t>A word that cannot be explained in known terms for the students. Kindergarteners can apply and understand the word “nuisance” to mean a disruptive classmate.  </a:t>
            </a:r>
          </a:p>
        </p:txBody>
      </p:sp>
      <p:sp>
        <p:nvSpPr>
          <p:cNvPr id="26628" name="Rectangle 4"/>
          <p:cNvSpPr>
            <a:spLocks noChangeArrowheads="1"/>
          </p:cNvSpPr>
          <p:nvPr/>
        </p:nvSpPr>
        <p:spPr bwMode="auto">
          <a:xfrm>
            <a:off x="762000" y="3810000"/>
            <a:ext cx="7772400" cy="1676400"/>
          </a:xfrm>
          <a:prstGeom prst="rect">
            <a:avLst/>
          </a:prstGeom>
          <a:noFill/>
          <a:ln w="9525">
            <a:noFill/>
            <a:miter lim="800000"/>
            <a:headEnd/>
            <a:tailEnd/>
          </a:ln>
          <a:effectLst/>
        </p:spPr>
        <p:txBody>
          <a:bodyPr/>
          <a:lstStyle/>
          <a:p>
            <a:pPr marL="342900" indent="-342900">
              <a:lnSpc>
                <a:spcPct val="90000"/>
              </a:lnSpc>
              <a:spcBef>
                <a:spcPct val="20000"/>
              </a:spcBef>
              <a:buFont typeface="Wingdings" pitchFamily="2" charset="2"/>
              <a:buChar char="§"/>
              <a:defRPr/>
            </a:pPr>
            <a:r>
              <a:rPr lang="en-US" sz="2800">
                <a:effectLst>
                  <a:outerShdw blurRad="38100" dist="38100" dir="2700000" algn="tl">
                    <a:srgbClr val="000000"/>
                  </a:outerShdw>
                </a:effectLst>
              </a:rPr>
              <a:t>A word that cannot be used by students in their everyday lives.  K-3 students have little opportunity to use the word “portage”.</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arn(inVertical)">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arn(inVertical)">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628"/>
                                        </p:tgtEl>
                                        <p:attrNameLst>
                                          <p:attrName>style.visibility</p:attrName>
                                        </p:attrNameLst>
                                      </p:cBhvr>
                                      <p:to>
                                        <p:strVal val="visible"/>
                                      </p:to>
                                    </p:set>
                                    <p:animEffect transition="in" filter="barn(inVertical)">
                                      <p:cBhvr>
                                        <p:cTn id="17"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build="p" autoUpdateAnimBg="0"/>
      <p:bldP spid="26628"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066800" y="1219200"/>
            <a:ext cx="7543800" cy="3048000"/>
          </a:xfrm>
        </p:spPr>
        <p:txBody>
          <a:bodyPr/>
          <a:lstStyle/>
          <a:p>
            <a:r>
              <a:rPr lang="en-US" sz="4800" smtClean="0"/>
              <a:t>ACTIVITIES </a:t>
            </a:r>
            <a:br>
              <a:rPr lang="en-US" sz="4800" smtClean="0"/>
            </a:br>
            <a:r>
              <a:rPr lang="en-US" sz="4800" smtClean="0"/>
              <a:t>FOR </a:t>
            </a:r>
            <a:br>
              <a:rPr lang="en-US" sz="4800" smtClean="0"/>
            </a:br>
            <a:r>
              <a:rPr lang="en-US" sz="4800" smtClean="0"/>
              <a:t>STUDENTS</a:t>
            </a:r>
          </a:p>
        </p:txBody>
      </p:sp>
    </p:spTree>
  </p:cSld>
  <p:clrMapOvr>
    <a:masterClrMapping/>
  </p:clrMapOvr>
  <p:transition spd="slow">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solidFill>
                  <a:srgbClr val="66FF33"/>
                </a:solidFill>
              </a:rPr>
              <a:t>Motor Imaging</a:t>
            </a:r>
          </a:p>
        </p:txBody>
      </p:sp>
      <p:sp>
        <p:nvSpPr>
          <p:cNvPr id="62467" name="Rectangle 3"/>
          <p:cNvSpPr>
            <a:spLocks noGrp="1" noChangeArrowheads="1"/>
          </p:cNvSpPr>
          <p:nvPr>
            <p:ph idx="1"/>
          </p:nvPr>
        </p:nvSpPr>
        <p:spPr/>
        <p:txBody>
          <a:bodyPr/>
          <a:lstStyle/>
          <a:p>
            <a:r>
              <a:rPr lang="en-US" smtClean="0"/>
              <a:t>Draws on physical-sensory, as well as cognitive and affective domains of learning.</a:t>
            </a:r>
          </a:p>
          <a:p>
            <a:pPr>
              <a:buFontTx/>
              <a:buNone/>
            </a:pPr>
            <a:endParaRPr lang="en-US" smtClean="0"/>
          </a:p>
          <a:p>
            <a:r>
              <a:rPr lang="en-US" smtClean="0"/>
              <a:t>Particularly effective with English Language Learners.</a:t>
            </a:r>
          </a:p>
        </p:txBody>
      </p:sp>
    </p:spTree>
  </p:cSld>
  <p:clrMapOvr>
    <a:masterClrMapping/>
  </p:clrMapOvr>
  <p:transition spd="slow">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762000" y="228600"/>
            <a:ext cx="7391400" cy="1371600"/>
          </a:xfrm>
          <a:prstGeom prst="rect">
            <a:avLst/>
          </a:prstGeom>
          <a:noFill/>
          <a:ln w="9525">
            <a:noFill/>
            <a:miter lim="800000"/>
            <a:headEnd/>
            <a:tailEnd/>
          </a:ln>
          <a:effectLst/>
        </p:spPr>
        <p:txBody>
          <a:bodyPr>
            <a:spAutoFit/>
          </a:bodyPr>
          <a:lstStyle/>
          <a:p>
            <a:pPr algn="ctr">
              <a:spcBef>
                <a:spcPct val="50000"/>
              </a:spcBef>
              <a:defRPr/>
            </a:pPr>
            <a:r>
              <a:rPr lang="en-US" sz="3600">
                <a:effectLst>
                  <a:outerShdw blurRad="38100" dist="38100" dir="2700000" algn="tl">
                    <a:srgbClr val="000000"/>
                  </a:outerShdw>
                </a:effectLst>
              </a:rPr>
              <a:t>Activity:</a:t>
            </a:r>
            <a:r>
              <a:rPr lang="en-US" sz="3600" b="1">
                <a:effectLst>
                  <a:outerShdw blurRad="38100" dist="38100" dir="2700000" algn="tl">
                    <a:srgbClr val="000000"/>
                  </a:outerShdw>
                </a:effectLst>
              </a:rPr>
              <a:t>  </a:t>
            </a:r>
            <a:r>
              <a:rPr lang="en-US" sz="3600">
                <a:solidFill>
                  <a:srgbClr val="66FF33"/>
                </a:solidFill>
                <a:effectLst>
                  <a:outerShdw blurRad="38100" dist="38100" dir="2700000" algn="tl">
                    <a:srgbClr val="000000"/>
                  </a:outerShdw>
                </a:effectLst>
              </a:rPr>
              <a:t>Super Duper Words</a:t>
            </a:r>
            <a:r>
              <a:rPr lang="en-US" sz="2400">
                <a:effectLst>
                  <a:outerShdw blurRad="38100" dist="38100" dir="2700000" algn="tl">
                    <a:srgbClr val="000000"/>
                  </a:outerShdw>
                </a:effectLst>
              </a:rPr>
              <a:t> from </a:t>
            </a:r>
            <a:r>
              <a:rPr lang="en-US" sz="2400" u="sng">
                <a:effectLst>
                  <a:outerShdw blurRad="38100" dist="38100" dir="2700000" algn="tl">
                    <a:srgbClr val="000000"/>
                  </a:outerShdw>
                </a:effectLst>
              </a:rPr>
              <a:t>Raising Ravenous Readers</a:t>
            </a:r>
            <a:r>
              <a:rPr lang="en-US" sz="2400">
                <a:effectLst>
                  <a:outerShdw blurRad="38100" dist="38100" dir="2700000" algn="tl">
                    <a:srgbClr val="000000"/>
                  </a:outerShdw>
                </a:effectLst>
              </a:rPr>
              <a:t> by Linda Schwartz (Copyright 1998)</a:t>
            </a:r>
            <a:endParaRPr lang="en-US" sz="3600">
              <a:effectLst>
                <a:outerShdw blurRad="38100" dist="38100" dir="2700000" algn="tl">
                  <a:srgbClr val="000000"/>
                </a:outerShdw>
              </a:effectLst>
            </a:endParaRPr>
          </a:p>
        </p:txBody>
      </p:sp>
      <p:sp>
        <p:nvSpPr>
          <p:cNvPr id="39940" name="Text Box 4"/>
          <p:cNvSpPr txBox="1">
            <a:spLocks noChangeArrowheads="1"/>
          </p:cNvSpPr>
          <p:nvPr/>
        </p:nvSpPr>
        <p:spPr bwMode="auto">
          <a:xfrm>
            <a:off x="304800" y="1828800"/>
            <a:ext cx="8610600" cy="946150"/>
          </a:xfrm>
          <a:prstGeom prst="rect">
            <a:avLst/>
          </a:prstGeom>
          <a:noFill/>
          <a:ln w="9525">
            <a:noFill/>
            <a:miter lim="800000"/>
            <a:headEnd/>
            <a:tailEnd/>
          </a:ln>
          <a:effectLst/>
        </p:spPr>
        <p:txBody>
          <a:bodyPr>
            <a:spAutoFit/>
          </a:bodyPr>
          <a:lstStyle/>
          <a:p>
            <a:pPr>
              <a:spcBef>
                <a:spcPct val="50000"/>
              </a:spcBef>
              <a:defRPr/>
            </a:pPr>
            <a:r>
              <a:rPr lang="en-US" sz="2800" dirty="0">
                <a:effectLst>
                  <a:outerShdw blurRad="38100" dist="38100" dir="2700000" algn="tl">
                    <a:srgbClr val="000000"/>
                  </a:outerShdw>
                </a:effectLst>
              </a:rPr>
              <a:t>Super Duper Words are thought-provoking, fun words to look for as you read.</a:t>
            </a:r>
          </a:p>
        </p:txBody>
      </p:sp>
      <p:sp>
        <p:nvSpPr>
          <p:cNvPr id="39941" name="Text Box 5"/>
          <p:cNvSpPr txBox="1">
            <a:spLocks noChangeArrowheads="1"/>
          </p:cNvSpPr>
          <p:nvPr/>
        </p:nvSpPr>
        <p:spPr bwMode="auto">
          <a:xfrm>
            <a:off x="609600" y="3048000"/>
            <a:ext cx="7239000" cy="523875"/>
          </a:xfrm>
          <a:prstGeom prst="rect">
            <a:avLst/>
          </a:prstGeom>
          <a:noFill/>
          <a:ln w="9525">
            <a:noFill/>
            <a:miter lim="800000"/>
            <a:headEnd/>
            <a:tailEnd/>
          </a:ln>
          <a:effectLst/>
        </p:spPr>
        <p:txBody>
          <a:bodyPr>
            <a:spAutoFit/>
          </a:bodyPr>
          <a:lstStyle/>
          <a:p>
            <a:pPr>
              <a:spcBef>
                <a:spcPct val="50000"/>
              </a:spcBef>
              <a:buFont typeface="Wingdings" pitchFamily="2" charset="2"/>
              <a:buChar char="Ø"/>
              <a:defRPr/>
            </a:pPr>
            <a:r>
              <a:rPr lang="en-US" sz="2800" dirty="0">
                <a:effectLst>
                  <a:outerShdw blurRad="38100" dist="38100" dir="2700000" algn="tl">
                    <a:srgbClr val="000000"/>
                  </a:outerShdw>
                </a:effectLst>
              </a:rPr>
              <a:t>Write the word on 3” X 5” card.</a:t>
            </a:r>
          </a:p>
        </p:txBody>
      </p:sp>
      <p:sp>
        <p:nvSpPr>
          <p:cNvPr id="6" name="TextBox 5"/>
          <p:cNvSpPr txBox="1"/>
          <p:nvPr/>
        </p:nvSpPr>
        <p:spPr>
          <a:xfrm>
            <a:off x="609600" y="3810000"/>
            <a:ext cx="7772400" cy="1384300"/>
          </a:xfrm>
          <a:prstGeom prst="rect">
            <a:avLst/>
          </a:prstGeom>
          <a:noFill/>
        </p:spPr>
        <p:txBody>
          <a:bodyPr>
            <a:spAutoFit/>
          </a:bodyPr>
          <a:lstStyle/>
          <a:p>
            <a:pPr>
              <a:spcBef>
                <a:spcPct val="50000"/>
              </a:spcBef>
              <a:buFont typeface="Wingdings" pitchFamily="2" charset="2"/>
              <a:buChar char="Ø"/>
              <a:defRPr/>
            </a:pPr>
            <a:r>
              <a:rPr lang="en-US" sz="2800" dirty="0">
                <a:effectLst>
                  <a:outerShdw blurRad="38100" dist="38100" dir="2700000" algn="tl">
                    <a:srgbClr val="000000"/>
                  </a:outerShdw>
                </a:effectLst>
              </a:rPr>
              <a:t>Post the word in the classroom and look for the word during the week as you read books, magazines, newspapers, or any printed matter.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strips(upRight)">
                                      <p:cBhvr>
                                        <p:cTn id="7" dur="5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39940"/>
                                        </p:tgtEl>
                                        <p:attrNameLst>
                                          <p:attrName>style.visibility</p:attrName>
                                        </p:attrNameLst>
                                      </p:cBhvr>
                                      <p:to>
                                        <p:strVal val="visible"/>
                                      </p:to>
                                    </p:set>
                                    <p:animEffect transition="in" filter="strips(upRight)">
                                      <p:cBhvr>
                                        <p:cTn id="12" dur="500"/>
                                        <p:tgtEl>
                                          <p:spTgt spid="3994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39941"/>
                                        </p:tgtEl>
                                        <p:attrNameLst>
                                          <p:attrName>style.visibility</p:attrName>
                                        </p:attrNameLst>
                                      </p:cBhvr>
                                      <p:to>
                                        <p:strVal val="visible"/>
                                      </p:to>
                                    </p:set>
                                    <p:animEffect transition="in" filter="strips(upRight)">
                                      <p:cBhvr>
                                        <p:cTn id="17"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40" grpId="0" autoUpdateAnimBg="0"/>
      <p:bldP spid="39941"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Text Box 5"/>
          <p:cNvSpPr txBox="1">
            <a:spLocks noChangeArrowheads="1"/>
          </p:cNvSpPr>
          <p:nvPr/>
        </p:nvSpPr>
        <p:spPr bwMode="auto">
          <a:xfrm>
            <a:off x="381000" y="838200"/>
            <a:ext cx="8534400" cy="946150"/>
          </a:xfrm>
          <a:prstGeom prst="rect">
            <a:avLst/>
          </a:prstGeom>
          <a:noFill/>
          <a:ln w="9525">
            <a:noFill/>
            <a:miter lim="800000"/>
            <a:headEnd/>
            <a:tailEnd/>
          </a:ln>
          <a:effectLst/>
        </p:spPr>
        <p:txBody>
          <a:bodyPr>
            <a:spAutoFit/>
          </a:bodyPr>
          <a:lstStyle/>
          <a:p>
            <a:pPr>
              <a:spcBef>
                <a:spcPct val="50000"/>
              </a:spcBef>
              <a:buFont typeface="Wingdings" pitchFamily="2" charset="2"/>
              <a:buChar char="Ø"/>
              <a:defRPr/>
            </a:pPr>
            <a:r>
              <a:rPr lang="en-US" sz="2800" dirty="0">
                <a:effectLst>
                  <a:outerShdw blurRad="38100" dist="38100" dir="2700000" algn="tl">
                    <a:srgbClr val="000000"/>
                  </a:outerShdw>
                </a:effectLst>
              </a:rPr>
              <a:t>Decide on a prize or bonus for anyone who finds the Super Duper Word before the week is up.</a:t>
            </a:r>
            <a:endParaRPr lang="en-US" sz="2400" dirty="0">
              <a:effectLst>
                <a:outerShdw blurRad="38100" dist="38100" dir="2700000" algn="tl">
                  <a:srgbClr val="000000"/>
                </a:outerShdw>
              </a:effectLst>
            </a:endParaRPr>
          </a:p>
        </p:txBody>
      </p:sp>
      <p:sp>
        <p:nvSpPr>
          <p:cNvPr id="40967" name="Text Box 7"/>
          <p:cNvSpPr txBox="1">
            <a:spLocks noChangeArrowheads="1"/>
          </p:cNvSpPr>
          <p:nvPr/>
        </p:nvSpPr>
        <p:spPr bwMode="auto">
          <a:xfrm>
            <a:off x="381000" y="2286000"/>
            <a:ext cx="8458200" cy="1373188"/>
          </a:xfrm>
          <a:prstGeom prst="rect">
            <a:avLst/>
          </a:prstGeom>
          <a:noFill/>
          <a:ln w="9525">
            <a:noFill/>
            <a:miter lim="800000"/>
            <a:headEnd/>
            <a:tailEnd/>
          </a:ln>
          <a:effectLst/>
        </p:spPr>
        <p:txBody>
          <a:bodyPr>
            <a:spAutoFit/>
          </a:bodyPr>
          <a:lstStyle/>
          <a:p>
            <a:pPr>
              <a:spcBef>
                <a:spcPct val="50000"/>
              </a:spcBef>
              <a:buFont typeface="Wingdings" pitchFamily="2" charset="2"/>
              <a:buChar char="Ø"/>
              <a:defRPr/>
            </a:pPr>
            <a:r>
              <a:rPr lang="en-US" sz="2800" dirty="0">
                <a:effectLst>
                  <a:outerShdw blurRad="38100" dist="38100" dir="2700000" algn="tl">
                    <a:srgbClr val="000000"/>
                  </a:outerShdw>
                </a:effectLst>
              </a:rPr>
              <a:t>Each week look for a new super duper word as well as the Super Duper Word from the previous weeks.</a:t>
            </a:r>
          </a:p>
        </p:txBody>
      </p:sp>
      <p:sp>
        <p:nvSpPr>
          <p:cNvPr id="40969" name="Text Box 9"/>
          <p:cNvSpPr txBox="1">
            <a:spLocks noChangeArrowheads="1"/>
          </p:cNvSpPr>
          <p:nvPr/>
        </p:nvSpPr>
        <p:spPr bwMode="auto">
          <a:xfrm>
            <a:off x="381000" y="4114800"/>
            <a:ext cx="8458200" cy="519113"/>
          </a:xfrm>
          <a:prstGeom prst="rect">
            <a:avLst/>
          </a:prstGeom>
          <a:noFill/>
          <a:ln w="9525">
            <a:noFill/>
            <a:miter lim="800000"/>
            <a:headEnd/>
            <a:tailEnd/>
          </a:ln>
          <a:effectLst/>
        </p:spPr>
        <p:txBody>
          <a:bodyPr>
            <a:spAutoFit/>
          </a:bodyPr>
          <a:lstStyle/>
          <a:p>
            <a:pPr>
              <a:spcBef>
                <a:spcPct val="50000"/>
              </a:spcBef>
              <a:buFont typeface="Wingdings" pitchFamily="2" charset="2"/>
              <a:buChar char="Ø"/>
              <a:defRPr/>
            </a:pPr>
            <a:r>
              <a:rPr lang="en-US" sz="2800" dirty="0">
                <a:effectLst>
                  <a:outerShdw blurRad="38100" dist="38100" dir="2700000" algn="tl">
                    <a:srgbClr val="000000"/>
                  </a:outerShdw>
                </a:effectLst>
              </a:rPr>
              <a:t>Have fun watching your robust vocabulary grow!</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0965"/>
                                        </p:tgtEl>
                                        <p:attrNameLst>
                                          <p:attrName>style.visibility</p:attrName>
                                        </p:attrNameLst>
                                      </p:cBhvr>
                                      <p:to>
                                        <p:strVal val="visible"/>
                                      </p:to>
                                    </p:set>
                                    <p:anim to="" calcmode="lin" valueType="num">
                                      <p:cBhvr>
                                        <p:cTn id="7" dur="1" fill="hold"/>
                                        <p:tgtEl>
                                          <p:spTgt spid="4096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0967"/>
                                        </p:tgtEl>
                                        <p:attrNameLst>
                                          <p:attrName>style.visibility</p:attrName>
                                        </p:attrNameLst>
                                      </p:cBhvr>
                                      <p:to>
                                        <p:strVal val="visible"/>
                                      </p:to>
                                    </p:set>
                                    <p:anim to="" calcmode="lin" valueType="num">
                                      <p:cBhvr>
                                        <p:cTn id="12" dur="1" fill="hold"/>
                                        <p:tgtEl>
                                          <p:spTgt spid="4096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0969"/>
                                        </p:tgtEl>
                                        <p:attrNameLst>
                                          <p:attrName>style.visibility</p:attrName>
                                        </p:attrNameLst>
                                      </p:cBhvr>
                                      <p:to>
                                        <p:strVal val="visible"/>
                                      </p:to>
                                    </p:set>
                                    <p:anim to="" calcmode="lin" valueType="num">
                                      <p:cBhvr>
                                        <p:cTn id="17" dur="1" fill="hold"/>
                                        <p:tgtEl>
                                          <p:spTgt spid="4096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utoUpdateAnimBg="0"/>
      <p:bldP spid="40967" grpId="0" autoUpdateAnimBg="0"/>
      <p:bldP spid="40969"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838200" y="914400"/>
            <a:ext cx="7543800" cy="1658938"/>
          </a:xfrm>
        </p:spPr>
        <p:txBody>
          <a:bodyPr/>
          <a:lstStyle/>
          <a:p>
            <a:pPr>
              <a:buClr>
                <a:schemeClr val="tx1"/>
              </a:buClr>
              <a:buSzTx/>
              <a:buFont typeface="Wingdings" pitchFamily="2" charset="2"/>
              <a:buChar char="§"/>
            </a:pPr>
            <a:r>
              <a:rPr lang="en-US" sz="2800" b="1" i="1" smtClean="0">
                <a:solidFill>
                  <a:srgbClr val="00CC00"/>
                </a:solidFill>
              </a:rPr>
              <a:t>Word Associations:</a:t>
            </a:r>
            <a:r>
              <a:rPr lang="en-US" sz="2800" smtClean="0"/>
              <a:t>  Associating a known word with a newly learned word reinforces the meaning of the word.</a:t>
            </a:r>
          </a:p>
        </p:txBody>
      </p:sp>
      <p:sp>
        <p:nvSpPr>
          <p:cNvPr id="27652" name="Rectangle 4"/>
          <p:cNvSpPr>
            <a:spLocks noChangeArrowheads="1"/>
          </p:cNvSpPr>
          <p:nvPr/>
        </p:nvSpPr>
        <p:spPr bwMode="auto">
          <a:xfrm>
            <a:off x="838200" y="2971800"/>
            <a:ext cx="7772400" cy="1905000"/>
          </a:xfrm>
          <a:prstGeom prst="rect">
            <a:avLst/>
          </a:prstGeom>
          <a:noFill/>
          <a:ln w="9525">
            <a:noFill/>
            <a:miter lim="800000"/>
            <a:headEnd/>
            <a:tailEnd/>
          </a:ln>
          <a:effectLst/>
        </p:spPr>
        <p:txBody>
          <a:bodyPr/>
          <a:lstStyle/>
          <a:p>
            <a:pPr marL="342900" indent="-342900">
              <a:spcBef>
                <a:spcPct val="20000"/>
              </a:spcBef>
              <a:buFont typeface="Wingdings" pitchFamily="2" charset="2"/>
              <a:buChar char="§"/>
              <a:defRPr/>
            </a:pPr>
            <a:r>
              <a:rPr lang="en-US" sz="2800">
                <a:effectLst>
                  <a:outerShdw blurRad="38100" dist="38100" dir="2700000" algn="tl">
                    <a:srgbClr val="000000"/>
                  </a:outerShdw>
                </a:effectLst>
              </a:rPr>
              <a:t>Word Associations are not just synonyms, students must develop a </a:t>
            </a:r>
            <a:r>
              <a:rPr lang="en-US" sz="2800" b="1">
                <a:solidFill>
                  <a:srgbClr val="00CC00"/>
                </a:solidFill>
                <a:effectLst>
                  <a:outerShdw blurRad="38100" dist="38100" dir="2700000" algn="tl">
                    <a:srgbClr val="000000"/>
                  </a:outerShdw>
                </a:effectLst>
              </a:rPr>
              <a:t>relationship between the new word and unknown word</a:t>
            </a:r>
            <a:r>
              <a:rPr lang="en-US" sz="2800">
                <a:effectLst>
                  <a:outerShdw blurRad="38100" dist="38100" dir="2700000" algn="tl">
                    <a:srgbClr val="000000"/>
                  </a:outerShdw>
                </a:effectLst>
              </a:rPr>
              <a:t> for learning to occur.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p:cTn id="7"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765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7652"/>
                                        </p:tgtEl>
                                        <p:attrNameLst>
                                          <p:attrName>style.visibility</p:attrName>
                                        </p:attrNameLst>
                                      </p:cBhvr>
                                      <p:to>
                                        <p:strVal val="visible"/>
                                      </p:to>
                                    </p:set>
                                    <p:anim calcmode="lin" valueType="num">
                                      <p:cBhvr>
                                        <p:cTn id="13" dur="500" fill="hold"/>
                                        <p:tgtEl>
                                          <p:spTgt spid="27652"/>
                                        </p:tgtEl>
                                        <p:attrNameLst>
                                          <p:attrName>ppt_w</p:attrName>
                                        </p:attrNameLst>
                                      </p:cBhvr>
                                      <p:tavLst>
                                        <p:tav tm="0">
                                          <p:val>
                                            <p:fltVal val="0"/>
                                          </p:val>
                                        </p:tav>
                                        <p:tav tm="100000">
                                          <p:val>
                                            <p:strVal val="#ppt_w"/>
                                          </p:val>
                                        </p:tav>
                                      </p:tavLst>
                                    </p:anim>
                                    <p:anim calcmode="lin" valueType="num">
                                      <p:cBhvr>
                                        <p:cTn id="14" dur="500" fill="hold"/>
                                        <p:tgtEl>
                                          <p:spTgt spid="276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P spid="27652"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457200"/>
            <a:ext cx="8458200" cy="990600"/>
          </a:xfrm>
        </p:spPr>
        <p:txBody>
          <a:bodyPr/>
          <a:lstStyle/>
          <a:p>
            <a:r>
              <a:rPr lang="en-US" smtClean="0"/>
              <a:t>Examples of Word Associations</a:t>
            </a:r>
          </a:p>
        </p:txBody>
      </p:sp>
      <p:sp>
        <p:nvSpPr>
          <p:cNvPr id="32771" name="Rectangle 3"/>
          <p:cNvSpPr>
            <a:spLocks noGrp="1" noChangeArrowheads="1"/>
          </p:cNvSpPr>
          <p:nvPr>
            <p:ph idx="1"/>
          </p:nvPr>
        </p:nvSpPr>
        <p:spPr>
          <a:xfrm>
            <a:off x="1371600" y="1524000"/>
            <a:ext cx="5443538" cy="2039938"/>
          </a:xfrm>
        </p:spPr>
        <p:txBody>
          <a:bodyPr>
            <a:normAutofit/>
          </a:bodyPr>
          <a:lstStyle/>
          <a:p>
            <a:pPr marL="420624" indent="-384048" fontAlgn="auto">
              <a:lnSpc>
                <a:spcPct val="90000"/>
              </a:lnSpc>
              <a:spcAft>
                <a:spcPts val="0"/>
              </a:spcAft>
              <a:buClr>
                <a:schemeClr val="tx1"/>
              </a:buClr>
              <a:buSzTx/>
              <a:buFont typeface="Wingdings" pitchFamily="2" charset="2"/>
              <a:buChar char="§"/>
              <a:defRPr/>
            </a:pPr>
            <a:r>
              <a:rPr lang="en-US" sz="2800" dirty="0" smtClean="0">
                <a:effectLst>
                  <a:outerShdw blurRad="38100" dist="38100" dir="2700000" algn="tl">
                    <a:srgbClr val="000000">
                      <a:alpha val="43137"/>
                    </a:srgbClr>
                  </a:outerShdw>
                </a:effectLst>
              </a:rPr>
              <a:t>“Accomplice” and the known word “crook” can be tied together by a student stating, “An accomplice helps a crook.”</a:t>
            </a:r>
          </a:p>
        </p:txBody>
      </p:sp>
      <p:sp>
        <p:nvSpPr>
          <p:cNvPr id="32772" name="Rectangle 4"/>
          <p:cNvSpPr>
            <a:spLocks noChangeArrowheads="1"/>
          </p:cNvSpPr>
          <p:nvPr/>
        </p:nvSpPr>
        <p:spPr bwMode="auto">
          <a:xfrm>
            <a:off x="1371600" y="3657600"/>
            <a:ext cx="4876800" cy="1828800"/>
          </a:xfrm>
          <a:prstGeom prst="rect">
            <a:avLst/>
          </a:prstGeom>
          <a:noFill/>
          <a:ln w="9525">
            <a:noFill/>
            <a:miter lim="800000"/>
            <a:headEnd/>
            <a:tailEnd/>
          </a:ln>
          <a:effectLst/>
        </p:spPr>
        <p:txBody>
          <a:bodyPr/>
          <a:lstStyle/>
          <a:p>
            <a:pPr marL="342900" indent="-342900">
              <a:spcBef>
                <a:spcPct val="20000"/>
              </a:spcBef>
              <a:buFont typeface="Wingdings" pitchFamily="2" charset="2"/>
              <a:buChar char="§"/>
              <a:defRPr/>
            </a:pPr>
            <a:r>
              <a:rPr lang="en-US" sz="2800" dirty="0">
                <a:effectLst>
                  <a:outerShdw blurRad="38100" dist="38100" dir="2700000" algn="tl">
                    <a:srgbClr val="000000"/>
                  </a:outerShdw>
                </a:effectLst>
              </a:rPr>
              <a:t>Students must explain their reasoning in order to process the new word.</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trips(downLeft)">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strips(downLeft)">
                                      <p:cBhvr>
                                        <p:cTn id="12" dur="5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2772"/>
                                        </p:tgtEl>
                                        <p:attrNameLst>
                                          <p:attrName>style.visibility</p:attrName>
                                        </p:attrNameLst>
                                      </p:cBhvr>
                                      <p:to>
                                        <p:strVal val="visible"/>
                                      </p:to>
                                    </p:set>
                                    <p:animEffect transition="in" filter="strips(downLeft)">
                                      <p:cBhvr>
                                        <p:cTn id="17"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P spid="3277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57200" y="1295400"/>
            <a:ext cx="8229600" cy="3921125"/>
          </a:xfrm>
        </p:spPr>
        <p:txBody>
          <a:bodyPr/>
          <a:lstStyle/>
          <a:p>
            <a:pPr>
              <a:buFontTx/>
              <a:buNone/>
            </a:pPr>
            <a:r>
              <a:rPr lang="en-US" smtClean="0"/>
              <a:t>	If not addressed by schools, academic background knowledge can create great advantages for some students and great disadvantages for others.</a:t>
            </a:r>
          </a:p>
          <a:p>
            <a:endParaRPr lang="en-US" smtClean="0"/>
          </a:p>
          <a:p>
            <a:pPr lvl="4">
              <a:buFont typeface="Wingdings" pitchFamily="2" charset="2"/>
              <a:buNone/>
            </a:pPr>
            <a:r>
              <a:rPr lang="en-US" smtClean="0"/>
              <a:t>(</a:t>
            </a:r>
            <a:r>
              <a:rPr lang="en-US" i="1" smtClean="0"/>
              <a:t>Building Background Knowledge</a:t>
            </a:r>
            <a:r>
              <a:rPr lang="en-US" smtClean="0"/>
              <a:t>, Marzano, 2004)</a:t>
            </a:r>
          </a:p>
        </p:txBody>
      </p:sp>
    </p:spTree>
  </p:cSld>
  <p:clrMapOvr>
    <a:masterClrMapping/>
  </p:clrMapOvr>
  <p:transition spd="slow">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solidFill>
                  <a:srgbClr val="66FF33"/>
                </a:solidFill>
              </a:rPr>
              <a:t>Have You Ever…?</a:t>
            </a:r>
          </a:p>
        </p:txBody>
      </p:sp>
      <p:sp>
        <p:nvSpPr>
          <p:cNvPr id="67587" name="Rectangle 3"/>
          <p:cNvSpPr>
            <a:spLocks noGrp="1" noChangeArrowheads="1"/>
          </p:cNvSpPr>
          <p:nvPr>
            <p:ph idx="1"/>
          </p:nvPr>
        </p:nvSpPr>
        <p:spPr>
          <a:xfrm>
            <a:off x="457200" y="2484438"/>
            <a:ext cx="8229600" cy="1565275"/>
          </a:xfrm>
        </p:spPr>
        <p:txBody>
          <a:bodyPr/>
          <a:lstStyle/>
          <a:p>
            <a:r>
              <a:rPr lang="en-US" smtClean="0"/>
              <a:t>Students are asked to “Describe a time when they might (urge, banter, commend) someone.”</a:t>
            </a:r>
          </a:p>
          <a:p>
            <a:pPr>
              <a:buFontTx/>
              <a:buNone/>
            </a:pPr>
            <a:endParaRPr lang="en-US" smtClean="0"/>
          </a:p>
        </p:txBody>
      </p:sp>
    </p:spTree>
  </p:cSld>
  <p:clrMapOvr>
    <a:masterClrMapping/>
  </p:clrMapOvr>
  <p:transition spd="slow">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solidFill>
                  <a:srgbClr val="66FF33"/>
                </a:solidFill>
              </a:rPr>
              <a:t>Applause, Applause!</a:t>
            </a:r>
          </a:p>
        </p:txBody>
      </p:sp>
      <p:sp>
        <p:nvSpPr>
          <p:cNvPr id="68611" name="Rectangle 3"/>
          <p:cNvSpPr>
            <a:spLocks noGrp="1" noChangeArrowheads="1"/>
          </p:cNvSpPr>
          <p:nvPr>
            <p:ph idx="1"/>
          </p:nvPr>
        </p:nvSpPr>
        <p:spPr>
          <a:xfrm>
            <a:off x="457200" y="2566988"/>
            <a:ext cx="8229600" cy="1633537"/>
          </a:xfrm>
        </p:spPr>
        <p:txBody>
          <a:bodyPr/>
          <a:lstStyle/>
          <a:p>
            <a:r>
              <a:rPr lang="en-US" smtClean="0"/>
              <a:t>Students are asked to “clap” to indicate how much they would like to be described by the target word. (Example:  vain, stern, impish)</a:t>
            </a:r>
          </a:p>
        </p:txBody>
      </p:sp>
    </p:spTree>
  </p:cSld>
  <p:clrMapOvr>
    <a:masterClrMapping/>
  </p:clrMapOvr>
  <p:transition spd="slow">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solidFill>
                  <a:srgbClr val="66FF33"/>
                </a:solidFill>
              </a:rPr>
              <a:t>Idea Completions</a:t>
            </a:r>
          </a:p>
        </p:txBody>
      </p:sp>
      <p:sp>
        <p:nvSpPr>
          <p:cNvPr id="35843" name="Rectangle 3"/>
          <p:cNvSpPr>
            <a:spLocks noGrp="1" noChangeArrowheads="1"/>
          </p:cNvSpPr>
          <p:nvPr>
            <p:ph idx="1"/>
          </p:nvPr>
        </p:nvSpPr>
        <p:spPr>
          <a:xfrm>
            <a:off x="457200" y="2336800"/>
            <a:ext cx="8229600" cy="2471738"/>
          </a:xfrm>
        </p:spPr>
        <p:txBody>
          <a:bodyPr>
            <a:normAutofit lnSpcReduction="10000"/>
          </a:bodyPr>
          <a:lstStyle/>
          <a:p>
            <a:pPr marL="420624" indent="-384048" fontAlgn="auto">
              <a:lnSpc>
                <a:spcPct val="90000"/>
              </a:lnSpc>
              <a:spcAft>
                <a:spcPts val="0"/>
              </a:spcAft>
              <a:buFont typeface="Wingdings 2"/>
              <a:buChar char=""/>
              <a:defRPr/>
            </a:pPr>
            <a:r>
              <a:rPr lang="en-US" sz="2800" smtClean="0"/>
              <a:t>Provide students with “sentence stems” that require them to integrate a word’s meaning into a context to explain the word.</a:t>
            </a:r>
          </a:p>
          <a:p>
            <a:pPr marL="420624" indent="-384048" fontAlgn="auto">
              <a:lnSpc>
                <a:spcPct val="90000"/>
              </a:lnSpc>
              <a:spcAft>
                <a:spcPts val="0"/>
              </a:spcAft>
              <a:buFont typeface="Wingdings 2"/>
              <a:buChar char=""/>
              <a:defRPr/>
            </a:pPr>
            <a:endParaRPr lang="en-US" sz="2800" smtClean="0"/>
          </a:p>
          <a:p>
            <a:pPr marL="722376" lvl="1" indent="-274320" fontAlgn="auto">
              <a:lnSpc>
                <a:spcPct val="90000"/>
              </a:lnSpc>
              <a:spcAft>
                <a:spcPts val="0"/>
              </a:spcAft>
              <a:buFont typeface="Wingdings 2"/>
              <a:buChar char=""/>
              <a:defRPr/>
            </a:pPr>
            <a:r>
              <a:rPr lang="en-US" b="1" i="1" smtClean="0"/>
              <a:t>Example</a:t>
            </a:r>
            <a:r>
              <a:rPr lang="en-US" smtClean="0"/>
              <a:t>:  I knew he was a “novice” at skiing because……</a:t>
            </a:r>
          </a:p>
        </p:txBody>
      </p:sp>
    </p:spTree>
  </p:cSld>
  <p:clrMapOvr>
    <a:masterClrMapping/>
  </p:clrMapOvr>
  <p:transition spd="slow">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990600" y="1447800"/>
            <a:ext cx="7543800" cy="3048000"/>
          </a:xfrm>
        </p:spPr>
        <p:txBody>
          <a:bodyPr/>
          <a:lstStyle/>
          <a:p>
            <a:r>
              <a:rPr lang="en-US" sz="5400" smtClean="0"/>
              <a:t>OTHER</a:t>
            </a:r>
            <a:br>
              <a:rPr lang="en-US" sz="5400" smtClean="0"/>
            </a:br>
            <a:r>
              <a:rPr lang="en-US" sz="5400" smtClean="0"/>
              <a:t>STRATEGIES and RESOURCES</a:t>
            </a:r>
          </a:p>
        </p:txBody>
      </p:sp>
    </p:spTree>
  </p:cSld>
  <p:clrMapOvr>
    <a:masterClrMapping/>
  </p:clrMapOvr>
  <p:transition spd="slow">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38125"/>
            <a:ext cx="7467600" cy="752475"/>
          </a:xfrm>
        </p:spPr>
        <p:txBody>
          <a:bodyPr/>
          <a:lstStyle/>
          <a:p>
            <a:r>
              <a:rPr lang="en-US" sz="4200" smtClean="0"/>
              <a:t>TEACHER ACTIVITY</a:t>
            </a:r>
          </a:p>
        </p:txBody>
      </p:sp>
      <p:sp>
        <p:nvSpPr>
          <p:cNvPr id="71683" name="Rectangle 3"/>
          <p:cNvSpPr>
            <a:spLocks noGrp="1" noChangeArrowheads="1"/>
          </p:cNvSpPr>
          <p:nvPr>
            <p:ph idx="1"/>
          </p:nvPr>
        </p:nvSpPr>
        <p:spPr>
          <a:xfrm>
            <a:off x="457200" y="990600"/>
            <a:ext cx="7467600" cy="4648200"/>
          </a:xfrm>
        </p:spPr>
        <p:txBody>
          <a:bodyPr/>
          <a:lstStyle/>
          <a:p>
            <a:r>
              <a:rPr lang="en-US" dirty="0" smtClean="0"/>
              <a:t>Identify 3 tier two words in the picture book.</a:t>
            </a:r>
            <a:endParaRPr lang="en-US" dirty="0" smtClean="0"/>
          </a:p>
          <a:p>
            <a:r>
              <a:rPr lang="en-US" dirty="0" smtClean="0"/>
              <a:t>Come up with a  student friendly definition for each word and a nonlinguistic representation.</a:t>
            </a:r>
          </a:p>
          <a:p>
            <a:r>
              <a:rPr lang="en-US" dirty="0" smtClean="0"/>
              <a:t>Think through 6 step lesson</a:t>
            </a:r>
          </a:p>
          <a:p>
            <a:r>
              <a:rPr lang="en-US" dirty="0" smtClean="0"/>
              <a:t>Be prepared to share the selected words (and why) along with the definition.</a:t>
            </a:r>
          </a:p>
          <a:p>
            <a:endParaRPr lang="en-US" dirty="0" smtClean="0"/>
          </a:p>
        </p:txBody>
      </p:sp>
    </p:spTree>
  </p:cSld>
  <p:clrMapOvr>
    <a:masterClrMapping/>
  </p:clrMapOvr>
  <p:transition spd="slow">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447800" y="1828800"/>
            <a:ext cx="6934200" cy="1828800"/>
          </a:xfrm>
        </p:spPr>
        <p:txBody>
          <a:bodyPr/>
          <a:lstStyle/>
          <a:p>
            <a:r>
              <a:rPr lang="en-US" sz="5400" b="1" smtClean="0"/>
              <a:t>Sharing</a:t>
            </a:r>
          </a:p>
        </p:txBody>
      </p:sp>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1" name="Rectangle 5"/>
          <p:cNvSpPr>
            <a:spLocks noGrp="1" noChangeArrowheads="1"/>
          </p:cNvSpPr>
          <p:nvPr>
            <p:ph type="title"/>
          </p:nvPr>
        </p:nvSpPr>
        <p:spPr>
          <a:xfrm>
            <a:off x="1130300" y="269875"/>
            <a:ext cx="7329488" cy="865188"/>
          </a:xfrm>
        </p:spPr>
        <p:txBody>
          <a:bodyPr>
            <a:normAutofit fontScale="90000"/>
          </a:bodyPr>
          <a:lstStyle/>
          <a:p>
            <a:pPr fontAlgn="auto">
              <a:spcAft>
                <a:spcPts val="0"/>
              </a:spcAft>
              <a:defRPr/>
            </a:pPr>
            <a:r>
              <a:rPr lang="en-US" sz="2400" b="1" u="sng" smtClean="0"/>
              <a:t>Building Background Knowledge </a:t>
            </a:r>
            <a:r>
              <a:rPr lang="en-US" sz="2400" b="1" smtClean="0"/>
              <a:t/>
            </a:r>
            <a:br>
              <a:rPr lang="en-US" sz="2400" b="1" smtClean="0"/>
            </a:br>
            <a:r>
              <a:rPr lang="en-US" sz="2400" b="1" u="sng" smtClean="0"/>
              <a:t>for Academic Achievement</a:t>
            </a:r>
            <a:r>
              <a:rPr lang="en-US" sz="2400" b="1" smtClean="0"/>
              <a:t/>
            </a:r>
            <a:br>
              <a:rPr lang="en-US" sz="2400" b="1" smtClean="0"/>
            </a:br>
            <a:r>
              <a:rPr lang="en-US" sz="2400" b="1" smtClean="0"/>
              <a:t>Robert J. Marzano, 2004</a:t>
            </a:r>
            <a:br>
              <a:rPr lang="en-US" sz="2400" b="1" smtClean="0"/>
            </a:br>
            <a:endParaRPr lang="en-US" sz="2400" b="1" smtClean="0"/>
          </a:p>
        </p:txBody>
      </p:sp>
      <p:sp>
        <p:nvSpPr>
          <p:cNvPr id="147460" name="Rectangle 4"/>
          <p:cNvSpPr>
            <a:spLocks noChangeArrowheads="1"/>
          </p:cNvSpPr>
          <p:nvPr/>
        </p:nvSpPr>
        <p:spPr bwMode="auto">
          <a:xfrm>
            <a:off x="0" y="1304925"/>
            <a:ext cx="9144000" cy="4838700"/>
          </a:xfrm>
          <a:prstGeom prst="rect">
            <a:avLst/>
          </a:prstGeom>
          <a:noFill/>
          <a:ln w="9525">
            <a:noFill/>
            <a:miter lim="800000"/>
            <a:headEnd/>
            <a:tailEnd/>
          </a:ln>
          <a:effectLst/>
        </p:spPr>
        <p:txBody>
          <a:bodyPr anchor="ctr">
            <a:spAutoFit/>
          </a:bodyPr>
          <a:lstStyle/>
          <a:p>
            <a:pPr eaLnBrk="0" hangingPunct="0">
              <a:buFontTx/>
              <a:buChar char="•"/>
              <a:tabLst>
                <a:tab pos="685800" algn="l"/>
              </a:tabLst>
              <a:defRPr/>
            </a:pPr>
            <a:r>
              <a:rPr lang="en-US" sz="2400">
                <a:effectLst>
                  <a:outerShdw blurRad="38100" dist="38100" dir="2700000" algn="tl">
                    <a:srgbClr val="000000"/>
                  </a:outerShdw>
                </a:effectLst>
              </a:rPr>
              <a:t>Probably one of the most interesting characteristics of background knowledge is that it does not have to be detailed to be useful. Even surface-level background knowledge is useful.</a:t>
            </a:r>
          </a:p>
          <a:p>
            <a:pPr eaLnBrk="0" hangingPunct="0">
              <a:buFontTx/>
              <a:buChar char="•"/>
              <a:tabLst>
                <a:tab pos="685800" algn="l"/>
              </a:tabLst>
              <a:defRPr/>
            </a:pPr>
            <a:endParaRPr lang="en-US" sz="2400">
              <a:effectLst>
                <a:outerShdw blurRad="38100" dist="38100" dir="2700000" algn="tl">
                  <a:srgbClr val="000000"/>
                </a:outerShdw>
              </a:effectLst>
            </a:endParaRPr>
          </a:p>
          <a:p>
            <a:pPr eaLnBrk="0" hangingPunct="0">
              <a:buFontTx/>
              <a:buChar char="•"/>
              <a:tabLst>
                <a:tab pos="685800" algn="l"/>
              </a:tabLst>
              <a:defRPr/>
            </a:pPr>
            <a:r>
              <a:rPr lang="en-US" sz="2400">
                <a:effectLst>
                  <a:outerShdw blurRad="38100" dist="38100" dir="2700000" algn="tl">
                    <a:srgbClr val="000000"/>
                  </a:outerShdw>
                </a:effectLst>
              </a:rPr>
              <a:t>The clear message from research is that schools can make a difference. If the knowledge and skills that students from advantaged backgrounds possess is learned rather than innate, then students who do not come from advantaged backgrounds can learn it, too.</a:t>
            </a:r>
          </a:p>
          <a:p>
            <a:pPr eaLnBrk="0" hangingPunct="0">
              <a:tabLst>
                <a:tab pos="685800" algn="l"/>
              </a:tabLst>
              <a:defRPr/>
            </a:pPr>
            <a:endParaRPr lang="en-US" sz="2400">
              <a:effectLst>
                <a:outerShdw blurRad="38100" dist="38100" dir="2700000" algn="tl">
                  <a:srgbClr val="000000"/>
                </a:outerShdw>
              </a:effectLst>
            </a:endParaRPr>
          </a:p>
          <a:p>
            <a:pPr eaLnBrk="0" hangingPunct="0">
              <a:buFontTx/>
              <a:buChar char="•"/>
              <a:tabLst>
                <a:tab pos="685800" algn="l"/>
              </a:tabLst>
              <a:defRPr/>
            </a:pPr>
            <a:r>
              <a:rPr lang="en-US" sz="2400">
                <a:solidFill>
                  <a:srgbClr val="66FF33"/>
                </a:solidFill>
                <a:effectLst>
                  <a:outerShdw blurRad="38100" dist="38100" dir="2700000" algn="tl">
                    <a:srgbClr val="000000"/>
                  </a:outerShdw>
                </a:effectLst>
              </a:rPr>
              <a:t>Direct vocabulary instruction enhances academic background knowledge.</a:t>
            </a:r>
          </a:p>
          <a:p>
            <a:pPr eaLnBrk="0" hangingPunct="0">
              <a:tabLst>
                <a:tab pos="685800" algn="l"/>
              </a:tabLst>
              <a:defRPr/>
            </a:pPr>
            <a:endParaRPr lang="en-US" sz="2400">
              <a:solidFill>
                <a:srgbClr val="66FF33"/>
              </a:solidFill>
              <a:effectLst>
                <a:outerShdw blurRad="38100" dist="38100" dir="2700000" algn="tl">
                  <a:srgbClr val="000000"/>
                </a:outerShdw>
              </a:effectLst>
              <a:latin typeface="Times New Roman" pitchFamily="18" charset="0"/>
            </a:endParaRPr>
          </a:p>
        </p:txBody>
      </p:sp>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normAutofit fontScale="90000"/>
          </a:bodyPr>
          <a:lstStyle/>
          <a:p>
            <a:pPr fontAlgn="auto">
              <a:spcAft>
                <a:spcPts val="0"/>
              </a:spcAft>
              <a:defRPr/>
            </a:pPr>
            <a:r>
              <a:rPr lang="en-US" sz="2800" smtClean="0"/>
              <a:t>The Lost Opportunity to Build the Knowledge that Propels Comprehension</a:t>
            </a:r>
            <a:br>
              <a:rPr lang="en-US" sz="2800" smtClean="0"/>
            </a:br>
            <a:r>
              <a:rPr lang="en-US" sz="2800" smtClean="0"/>
              <a:t>                      </a:t>
            </a:r>
            <a:r>
              <a:rPr lang="en-US" sz="2000" smtClean="0"/>
              <a:t>(Kate Walsh, </a:t>
            </a:r>
            <a:r>
              <a:rPr lang="en-US" sz="2000" i="1" smtClean="0"/>
              <a:t>American Educator, </a:t>
            </a:r>
            <a:r>
              <a:rPr lang="en-US" sz="2000" smtClean="0"/>
              <a:t>2003)</a:t>
            </a:r>
          </a:p>
        </p:txBody>
      </p:sp>
      <p:sp>
        <p:nvSpPr>
          <p:cNvPr id="14339" name="Rectangle 3"/>
          <p:cNvSpPr>
            <a:spLocks noGrp="1" noChangeArrowheads="1"/>
          </p:cNvSpPr>
          <p:nvPr>
            <p:ph idx="1"/>
          </p:nvPr>
        </p:nvSpPr>
        <p:spPr>
          <a:xfrm>
            <a:off x="457200" y="2524125"/>
            <a:ext cx="8229600" cy="2692400"/>
          </a:xfrm>
        </p:spPr>
        <p:txBody>
          <a:bodyPr/>
          <a:lstStyle/>
          <a:p>
            <a:pPr>
              <a:buFontTx/>
              <a:buNone/>
            </a:pPr>
            <a:r>
              <a:rPr lang="en-US" sz="4000" smtClean="0"/>
              <a:t>What Houghton-Mifflin (and every other ELA series) </a:t>
            </a:r>
            <a:r>
              <a:rPr lang="en-US" sz="4000" i="1" smtClean="0"/>
              <a:t>doesn’t do well:</a:t>
            </a:r>
          </a:p>
          <a:p>
            <a:r>
              <a:rPr lang="en-US" sz="4000" b="1" smtClean="0"/>
              <a:t>Build word and world knowledge</a:t>
            </a:r>
          </a:p>
        </p:txBody>
      </p:sp>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p:txBody>
          <a:bodyPr/>
          <a:lstStyle/>
          <a:p>
            <a:r>
              <a:rPr lang="en-US" sz="4800" smtClean="0"/>
              <a:t>Therefore,</a:t>
            </a:r>
          </a:p>
        </p:txBody>
      </p:sp>
      <p:sp>
        <p:nvSpPr>
          <p:cNvPr id="15363" name="Rectangle 6"/>
          <p:cNvSpPr>
            <a:spLocks noGrp="1" noChangeArrowheads="1"/>
          </p:cNvSpPr>
          <p:nvPr>
            <p:ph idx="1"/>
          </p:nvPr>
        </p:nvSpPr>
        <p:spPr/>
        <p:txBody>
          <a:bodyPr/>
          <a:lstStyle/>
          <a:p>
            <a:pPr>
              <a:buFontTx/>
              <a:buNone/>
            </a:pPr>
            <a:r>
              <a:rPr lang="en-US" sz="4000" smtClean="0"/>
              <a:t>…a critical way to build vocabulary and world knowledge is through stories that teachers read aloud, </a:t>
            </a:r>
            <a:r>
              <a:rPr lang="en-US" sz="4000" i="1" smtClean="0"/>
              <a:t>and through the discussion that follows.</a:t>
            </a:r>
          </a:p>
        </p:txBody>
      </p:sp>
    </p:spTree>
  </p:cSld>
  <p:clrMapOvr>
    <a:masterClrMapping/>
  </p:clrMapOvr>
  <p:transition spd="slow">
    <p:random/>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535</TotalTime>
  <Words>2248</Words>
  <Application>Microsoft PowerPoint</Application>
  <PresentationFormat>Custom</PresentationFormat>
  <Paragraphs>249</Paragraphs>
  <Slides>65</Slides>
  <Notes>1</Notes>
  <HiddenSlides>0</HiddenSlides>
  <MMClips>0</MMClips>
  <ScaleCrop>false</ScaleCrop>
  <HeadingPairs>
    <vt:vector size="6" baseType="variant">
      <vt:variant>
        <vt:lpstr>Theme</vt:lpstr>
      </vt:variant>
      <vt:variant>
        <vt:i4>1</vt:i4>
      </vt:variant>
      <vt:variant>
        <vt:lpstr>Slide Titles</vt:lpstr>
      </vt:variant>
      <vt:variant>
        <vt:i4>65</vt:i4>
      </vt:variant>
      <vt:variant>
        <vt:lpstr>Custom Shows</vt:lpstr>
      </vt:variant>
      <vt:variant>
        <vt:i4>1</vt:i4>
      </vt:variant>
    </vt:vector>
  </HeadingPairs>
  <TitlesOfParts>
    <vt:vector size="67" baseType="lpstr">
      <vt:lpstr>Technic</vt:lpstr>
      <vt:lpstr>Building Background Knowledge and Vocabulary in Kindergarten and 1st Grade </vt:lpstr>
      <vt:lpstr>OUTCOMES…</vt:lpstr>
      <vt:lpstr>Academic Background Knowledge</vt:lpstr>
      <vt:lpstr>Slide 4</vt:lpstr>
      <vt:lpstr>Slide 5</vt:lpstr>
      <vt:lpstr>Slide 6</vt:lpstr>
      <vt:lpstr>Building Background Knowledge  for Academic Achievement Robert J. Marzano, 2004 </vt:lpstr>
      <vt:lpstr>The Lost Opportunity to Build the Knowledge that Propels Comprehension                       (Kate Walsh, American Educator, 2003)</vt:lpstr>
      <vt:lpstr>Therefore,</vt:lpstr>
      <vt:lpstr>Read alouds:</vt:lpstr>
      <vt:lpstr>To increase students’ word and world knowledge,</vt:lpstr>
      <vt:lpstr>Moreover,</vt:lpstr>
      <vt:lpstr>THE IMPORTANCE  OF  VOCABULARY INSTRUCTION</vt:lpstr>
      <vt:lpstr>Isabel Beck (Bringing Words to Life: Robust Vocabulary Instruction, 2002) states that:</vt:lpstr>
      <vt:lpstr>Slide 15</vt:lpstr>
      <vt:lpstr>Slide 16</vt:lpstr>
      <vt:lpstr>Factors That Affect Vocabulary Development</vt:lpstr>
      <vt:lpstr>Two Ways Children Learn Vocabulary</vt:lpstr>
      <vt:lpstr>Research shows that learning new words in context does occur, but in very small increments.</vt:lpstr>
      <vt:lpstr>Slide 20</vt:lpstr>
      <vt:lpstr>Research shows that students learn 3-20      words a day for an average of 7 words per day (Miller, 1978).</vt:lpstr>
      <vt:lpstr>Number of Exposures Needed to Learn a New Word</vt:lpstr>
      <vt:lpstr>WHAT SHOULD TEACHERS DO?</vt:lpstr>
      <vt:lpstr>Create a word conscious classroom!</vt:lpstr>
      <vt:lpstr>Slide 25</vt:lpstr>
      <vt:lpstr>What makes vocabulary instruction robust?</vt:lpstr>
      <vt:lpstr>Goal</vt:lpstr>
      <vt:lpstr>Specific Vocabulary Lessons and  Integrated Instruction</vt:lpstr>
      <vt:lpstr>PROCESS FOR TEACHING NEW TERMS AND PHRASES</vt:lpstr>
      <vt:lpstr>Step 1:</vt:lpstr>
      <vt:lpstr>Step 2:</vt:lpstr>
      <vt:lpstr>Step 3:</vt:lpstr>
      <vt:lpstr>Step 4:</vt:lpstr>
      <vt:lpstr>Step 5:</vt:lpstr>
      <vt:lpstr>Step 6:</vt:lpstr>
      <vt:lpstr>WHICH WORDS SHOULD BE TAUGHT?</vt:lpstr>
      <vt:lpstr>Meaning Vocabulary </vt:lpstr>
      <vt:lpstr>Selecting words for direct teaching…</vt:lpstr>
      <vt:lpstr>THREE TIERS  OF  VOCABULARY WORDS</vt:lpstr>
      <vt:lpstr>Tier One Words</vt:lpstr>
      <vt:lpstr>Tier Three Words</vt:lpstr>
      <vt:lpstr>Tier Two Words</vt:lpstr>
      <vt:lpstr>Useful Words/Levels of Utility</vt:lpstr>
      <vt:lpstr>Slide 44</vt:lpstr>
      <vt:lpstr>Slide 45</vt:lpstr>
      <vt:lpstr>Define the underlined words in student terms</vt:lpstr>
      <vt:lpstr>Teacher Activity</vt:lpstr>
      <vt:lpstr>Slide 48</vt:lpstr>
      <vt:lpstr>Slide 49</vt:lpstr>
      <vt:lpstr>Slide 50</vt:lpstr>
      <vt:lpstr>Slide 51</vt:lpstr>
      <vt:lpstr>Tier Two Words for K-1</vt:lpstr>
      <vt:lpstr>What Makes a Word Inappropriate for Instruction?</vt:lpstr>
      <vt:lpstr>ACTIVITIES  FOR  STUDENTS</vt:lpstr>
      <vt:lpstr>Motor Imaging</vt:lpstr>
      <vt:lpstr>Slide 56</vt:lpstr>
      <vt:lpstr>Slide 57</vt:lpstr>
      <vt:lpstr>Slide 58</vt:lpstr>
      <vt:lpstr>Examples of Word Associations</vt:lpstr>
      <vt:lpstr>Have You Ever…?</vt:lpstr>
      <vt:lpstr>Applause, Applause!</vt:lpstr>
      <vt:lpstr>Idea Completions</vt:lpstr>
      <vt:lpstr>OTHER STRATEGIES and RESOURCES</vt:lpstr>
      <vt:lpstr>TEACHER ACTIVITY</vt:lpstr>
      <vt:lpstr>Sharing</vt:lpstr>
      <vt:lpstr>Custom Show 1</vt:lpstr>
    </vt:vector>
  </TitlesOfParts>
  <Company>IUSD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THE MOST OUT OF YOUR  HOUGHTON-MIFFLIN MATERIALS Session 3</dc:title>
  <dc:creator>IUSD</dc:creator>
  <cp:lastModifiedBy>twilson</cp:lastModifiedBy>
  <cp:revision>133</cp:revision>
  <dcterms:created xsi:type="dcterms:W3CDTF">2006-03-03T16:56:34Z</dcterms:created>
  <dcterms:modified xsi:type="dcterms:W3CDTF">2009-02-19T18:28:53Z</dcterms:modified>
</cp:coreProperties>
</file>